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33"/>
  </p:notesMasterIdLst>
  <p:sldIdLst>
    <p:sldId id="271" r:id="rId5"/>
    <p:sldId id="272" r:id="rId6"/>
    <p:sldId id="273" r:id="rId7"/>
    <p:sldId id="286" r:id="rId8"/>
    <p:sldId id="288" r:id="rId9"/>
    <p:sldId id="287" r:id="rId10"/>
    <p:sldId id="298" r:id="rId11"/>
    <p:sldId id="289" r:id="rId12"/>
    <p:sldId id="302" r:id="rId13"/>
    <p:sldId id="290" r:id="rId14"/>
    <p:sldId id="291" r:id="rId15"/>
    <p:sldId id="292" r:id="rId16"/>
    <p:sldId id="299" r:id="rId17"/>
    <p:sldId id="300" r:id="rId18"/>
    <p:sldId id="303" r:id="rId19"/>
    <p:sldId id="305" r:id="rId20"/>
    <p:sldId id="306" r:id="rId21"/>
    <p:sldId id="297" r:id="rId22"/>
    <p:sldId id="296" r:id="rId23"/>
    <p:sldId id="304" r:id="rId24"/>
    <p:sldId id="307" r:id="rId25"/>
    <p:sldId id="308" r:id="rId26"/>
    <p:sldId id="309" r:id="rId27"/>
    <p:sldId id="301" r:id="rId28"/>
    <p:sldId id="293" r:id="rId29"/>
    <p:sldId id="295" r:id="rId30"/>
    <p:sldId id="285" r:id="rId31"/>
    <p:sldId id="310" r:id="rId32"/>
  </p:sldIdLst>
  <p:sldSz cx="12192000" cy="6858000"/>
  <p:notesSz cx="6858000" cy="9144000"/>
  <p:embeddedFontLst>
    <p:embeddedFont>
      <p:font typeface="HSE Sans" panose="02000000000000000000" pitchFamily="50" charset="0"/>
      <p:regular r:id="rId34"/>
      <p:bold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25" userDrawn="1">
          <p15:clr>
            <a:srgbClr val="A4A3A4"/>
          </p15:clr>
        </p15:guide>
        <p15:guide id="4" pos="1209" userDrawn="1">
          <p15:clr>
            <a:srgbClr val="A4A3A4"/>
          </p15:clr>
        </p15:guide>
        <p15:guide id="5" pos="2955" userDrawn="1">
          <p15:clr>
            <a:srgbClr val="A4A3A4"/>
          </p15:clr>
        </p15:guide>
        <p15:guide id="6" pos="2071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pos="4702" userDrawn="1">
          <p15:clr>
            <a:srgbClr val="A4A3A4"/>
          </p15:clr>
        </p15:guide>
        <p15:guide id="11" pos="5586" userDrawn="1">
          <p15:clr>
            <a:srgbClr val="A4A3A4"/>
          </p15:clr>
        </p15:guide>
        <p15:guide id="12" pos="7333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5" pos="6471" userDrawn="1">
          <p15:clr>
            <a:srgbClr val="A4A3A4"/>
          </p15:clr>
        </p15:guide>
        <p15:guide id="16" orient="horz" pos="9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утьков Юрий Юрьевич" initials="КЮЮ" lastIdx="4" clrIdx="0">
    <p:extLst>
      <p:ext uri="{19B8F6BF-5375-455C-9EA6-DF929625EA0E}">
        <p15:presenceInfo xmlns:p15="http://schemas.microsoft.com/office/powerpoint/2012/main" userId="S::ykutkov@hse.ru::45dbd1ed-eea1-4925-9fa4-5001421b49d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C63"/>
    <a:srgbClr val="96628C"/>
    <a:srgbClr val="11A0D7"/>
    <a:srgbClr val="E61F3D"/>
    <a:srgbClr val="CD5A5A"/>
    <a:srgbClr val="FFD746"/>
    <a:srgbClr val="0E2D69"/>
    <a:srgbClr val="D9D9D9"/>
    <a:srgbClr val="EB681F"/>
    <a:srgbClr val="234A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21501-8AC7-D24B-9BD4-4AB280FA19DE}" v="6" dt="2021-11-26T18:08:21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3"/>
    <p:restoredTop sz="73399" autoAdjust="0"/>
  </p:normalViewPr>
  <p:slideViewPr>
    <p:cSldViewPr snapToGrid="0" snapToObjects="1">
      <p:cViewPr varScale="1">
        <p:scale>
          <a:sx n="56" d="100"/>
          <a:sy n="56" d="100"/>
        </p:scale>
        <p:origin x="1338" y="66"/>
      </p:cViewPr>
      <p:guideLst>
        <p:guide pos="325"/>
        <p:guide pos="1209"/>
        <p:guide pos="2955"/>
        <p:guide pos="2071"/>
        <p:guide pos="3840"/>
        <p:guide pos="4702"/>
        <p:guide pos="5586"/>
        <p:guide pos="7333"/>
        <p:guide orient="horz" pos="3952"/>
        <p:guide pos="6471"/>
        <p:guide orient="horz" pos="91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34" d="100"/>
          <a:sy n="134" d="100"/>
        </p:scale>
        <p:origin x="3648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commentAuthors" Target="commentAuthor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0160400316955846E-2"/>
          <c:y val="1.5074550775419462E-2"/>
          <c:w val="0.91433201842246081"/>
          <c:h val="0.82143343942889213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Заданное значение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numRef>
              <c:f>Лист1!$A$2:$A$36</c:f>
              <c:numCache>
                <c:formatCode>General</c:formatCode>
                <c:ptCount val="3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</c:numCache>
            </c:numRef>
          </c:cat>
          <c:val>
            <c:numRef>
              <c:f>Лист1!$B$2:$B$36</c:f>
              <c:numCache>
                <c:formatCode>General</c:formatCode>
                <c:ptCount val="35"/>
                <c:pt idx="0">
                  <c:v>40</c:v>
                </c:pt>
                <c:pt idx="1">
                  <c:v>70</c:v>
                </c:pt>
                <c:pt idx="2">
                  <c:v>80</c:v>
                </c:pt>
                <c:pt idx="3">
                  <c:v>30</c:v>
                </c:pt>
                <c:pt idx="4">
                  <c:v>60</c:v>
                </c:pt>
                <c:pt idx="5">
                  <c:v>70</c:v>
                </c:pt>
                <c:pt idx="6">
                  <c:v>70</c:v>
                </c:pt>
                <c:pt idx="7">
                  <c:v>70</c:v>
                </c:pt>
                <c:pt idx="8">
                  <c:v>80</c:v>
                </c:pt>
                <c:pt idx="9">
                  <c:v>80</c:v>
                </c:pt>
                <c:pt idx="10">
                  <c:v>60</c:v>
                </c:pt>
                <c:pt idx="11">
                  <c:v>80</c:v>
                </c:pt>
                <c:pt idx="12">
                  <c:v>70</c:v>
                </c:pt>
                <c:pt idx="13">
                  <c:v>60</c:v>
                </c:pt>
                <c:pt idx="14">
                  <c:v>100</c:v>
                </c:pt>
                <c:pt idx="15">
                  <c:v>80</c:v>
                </c:pt>
                <c:pt idx="16">
                  <c:v>100</c:v>
                </c:pt>
                <c:pt idx="17">
                  <c:v>40</c:v>
                </c:pt>
                <c:pt idx="18">
                  <c:v>80</c:v>
                </c:pt>
                <c:pt idx="19">
                  <c:v>80</c:v>
                </c:pt>
                <c:pt idx="20">
                  <c:v>100</c:v>
                </c:pt>
                <c:pt idx="21">
                  <c:v>70</c:v>
                </c:pt>
                <c:pt idx="22">
                  <c:v>20</c:v>
                </c:pt>
                <c:pt idx="23">
                  <c:v>20</c:v>
                </c:pt>
                <c:pt idx="24">
                  <c:v>100</c:v>
                </c:pt>
                <c:pt idx="25">
                  <c:v>60</c:v>
                </c:pt>
                <c:pt idx="26">
                  <c:v>90</c:v>
                </c:pt>
                <c:pt idx="27">
                  <c:v>80</c:v>
                </c:pt>
                <c:pt idx="28">
                  <c:v>70</c:v>
                </c:pt>
                <c:pt idx="29">
                  <c:v>100</c:v>
                </c:pt>
                <c:pt idx="30">
                  <c:v>70</c:v>
                </c:pt>
                <c:pt idx="31">
                  <c:v>60</c:v>
                </c:pt>
                <c:pt idx="32">
                  <c:v>70</c:v>
                </c:pt>
                <c:pt idx="33">
                  <c:v>60</c:v>
                </c:pt>
                <c:pt idx="3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04-404A-96E7-9AC6B4CE20B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Спрогнозированное значение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numRef>
              <c:f>Лист1!$A$2:$A$36</c:f>
              <c:numCache>
                <c:formatCode>General</c:formatCode>
                <c:ptCount val="3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</c:numCache>
            </c:numRef>
          </c:cat>
          <c:val>
            <c:numRef>
              <c:f>Лист1!$C$2:$C$36</c:f>
              <c:numCache>
                <c:formatCode>General</c:formatCode>
                <c:ptCount val="35"/>
                <c:pt idx="0">
                  <c:v>72.754800000000003</c:v>
                </c:pt>
                <c:pt idx="1">
                  <c:v>75.673900000000003</c:v>
                </c:pt>
                <c:pt idx="2">
                  <c:v>66.792500000000004</c:v>
                </c:pt>
                <c:pt idx="3">
                  <c:v>45.063200000000002</c:v>
                </c:pt>
                <c:pt idx="4">
                  <c:v>77.7821</c:v>
                </c:pt>
                <c:pt idx="5">
                  <c:v>75.642200000000003</c:v>
                </c:pt>
                <c:pt idx="6">
                  <c:v>61.7256</c:v>
                </c:pt>
                <c:pt idx="7">
                  <c:v>79.159199999999998</c:v>
                </c:pt>
                <c:pt idx="8">
                  <c:v>61.152799999999999</c:v>
                </c:pt>
                <c:pt idx="9">
                  <c:v>78.601900000000001</c:v>
                </c:pt>
                <c:pt idx="10">
                  <c:v>57.287199999999999</c:v>
                </c:pt>
                <c:pt idx="11">
                  <c:v>79.347899999999996</c:v>
                </c:pt>
                <c:pt idx="12">
                  <c:v>73.658900000000003</c:v>
                </c:pt>
                <c:pt idx="13">
                  <c:v>75.586600000000004</c:v>
                </c:pt>
                <c:pt idx="14">
                  <c:v>94.636700000000005</c:v>
                </c:pt>
                <c:pt idx="15">
                  <c:v>78.8446</c:v>
                </c:pt>
                <c:pt idx="16">
                  <c:v>98.594399999999993</c:v>
                </c:pt>
                <c:pt idx="17">
                  <c:v>45.627499999999998</c:v>
                </c:pt>
                <c:pt idx="18">
                  <c:v>94.4572</c:v>
                </c:pt>
                <c:pt idx="19">
                  <c:v>78.497100000000003</c:v>
                </c:pt>
                <c:pt idx="20">
                  <c:v>94.619399999999999</c:v>
                </c:pt>
                <c:pt idx="21">
                  <c:v>78.136700000000005</c:v>
                </c:pt>
                <c:pt idx="22">
                  <c:v>46.641599999999997</c:v>
                </c:pt>
                <c:pt idx="23">
                  <c:v>49.1</c:v>
                </c:pt>
                <c:pt idx="24">
                  <c:v>88.081999999999994</c:v>
                </c:pt>
                <c:pt idx="25">
                  <c:v>74.124600000000001</c:v>
                </c:pt>
                <c:pt idx="26">
                  <c:v>69.395099999999999</c:v>
                </c:pt>
                <c:pt idx="27">
                  <c:v>65.249300000000005</c:v>
                </c:pt>
                <c:pt idx="28">
                  <c:v>89.504499999999993</c:v>
                </c:pt>
                <c:pt idx="29">
                  <c:v>94.634799999999998</c:v>
                </c:pt>
                <c:pt idx="30">
                  <c:v>76.772199999999998</c:v>
                </c:pt>
                <c:pt idx="31">
                  <c:v>77.472300000000004</c:v>
                </c:pt>
                <c:pt idx="32">
                  <c:v>79.630700000000004</c:v>
                </c:pt>
                <c:pt idx="33">
                  <c:v>78.723200000000006</c:v>
                </c:pt>
                <c:pt idx="34">
                  <c:v>58.1233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04-404A-96E7-9AC6B4CE20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26784320"/>
        <c:axId val="1626779744"/>
        <c:axId val="0"/>
      </c:bar3DChart>
      <c:catAx>
        <c:axId val="162678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26779744"/>
        <c:crosses val="autoZero"/>
        <c:auto val="1"/>
        <c:lblAlgn val="ctr"/>
        <c:lblOffset val="100"/>
        <c:noMultiLvlLbl val="0"/>
      </c:catAx>
      <c:valAx>
        <c:axId val="1626779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26784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ayout>
        <c:manualLayout>
          <c:xMode val="edge"/>
          <c:yMode val="edge"/>
          <c:x val="0.17744203006348694"/>
          <c:y val="0.91126880405951838"/>
          <c:w val="0.64242532016456988"/>
          <c:h val="8.8731195940481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1BF4-8B2C-784B-9959-B59A059012C3}" type="datetimeFigureOut">
              <a:rPr lang="en-RU" smtClean="0"/>
              <a:t>06/16/2022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48903-8EB5-294E-A216-6B54B03687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31680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Здравствуйте, меня зовут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елизар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я студент 4 курса программной инженерии, группа ПИ-18-2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Тема работы это разработка MVP системы машинного обучения для прогнозирования рентабельности кинобизнеса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83855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момент написания работы, было выявлено отсутствие программных решений в публичном доступе для решения поставленной задачи. 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Единственным, найденным решением, является разработанное веб приложение, в рамках исследования схожей темы в «Пермской научной школе искусственного интеллекта».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рамках разработки MVP системы интерфейс будет аналогичен представленному на слайде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10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19453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косвенным аналогом может выступать программа «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Нейросимулятор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5.0» которая является программой-симулятором разработанная Черепановым и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Ясницким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2014 году.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Программа предназначена для создания небольших нейронных сетей для решения любых задач, по этой причине программа лишь косвенно подходит для решения поставленной задачи и будет использоваться для построения тестовой нейронной сети и настройки обучения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87666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Программную систему было решено поделить на несколько модулей работающих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разделенно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Список модулей представлен слева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Требования к модулям описаны в главе 1.5 документа а также конкретизированы в техническом задании в приложении D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Само обучение нейронной сети будет производиться в несколько этапов, представленных справа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389024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конкретизированы требования для входных и выходных данных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06834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представлена диаграмма прецедентов в нотации UML в которой 2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актора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пользователь и нейронная сеть а также артефакт «Обученная выборка», как файл, с которым взаимодействует нейронная сеть для корректной работы внутри системы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Описание каждого прецедента приведено в приложении E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50950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же была составлена диаграмма последовательностей и диаграмма компонентов конечной системы.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4937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как процесс сбора обучающих параметров является достаточно продолжительным было принято решение о разделении модуля сбора и систематизации данных на отдельные алгоритмы.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представлена диаграмма активности для алгоритма первоначального сбора данных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собираются из рейтинга топ1000 и боттом1000 по данным сайта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IMDb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50740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представлена диаграмма активности алгоритма сбора обучающего множества на вход которой подается список URL адресов собранных предыдущим алгоритмом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98358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Спроектированная нейронная сеть состоит из 3 слоев.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обучения было проведено 100 итераций.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Слева представлено графическое представление этой сети. 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Справа сам процесс обучения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Ошибка тестирования составила 23 процента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Данное количество нейронов и слоев было наиболее оптимальным из всех рассмотренных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608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Языком программирования был выбран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из-за более высокой производительности в задачах требующих обработку данных, несмотря на то что он является наиболее высокоуровневым среди группы других языков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Средой разработки является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PyCharm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так как компания разработчик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JetBrains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сотрудничает с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ниу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вшэ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сбора данных применялись библиотеки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BeautifulSoup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Selenium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обучения библиотека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Tensorflow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надстройка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Keras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19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91402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55723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представлен процесс работы алгоритма сбора обучающих данных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Процесс сбора данных о 2000 фильмах занимает около 40 часов, из-за чего было принято решении о включении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сократило процесс сбора до 5 часов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20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954254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собранные данные очищались от выбросов и нулевых значений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Слева представлена диаграмма до использования квантилей справа после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221343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отображения распределения значений так же была построена тепловая карта значений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060759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Нейронная сеть была построена в соответствии с тестовым обучением во время проектирования по той же архитектуре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слева представлен процесс обучения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Ошибка тестирования составила 21 процент</a:t>
            </a:r>
          </a:p>
          <a:p>
            <a:pPr rtl="0"/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Формула по которой высчитывалась ошибка обучения представлена справа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где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фактические кассовые сборы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yn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прогнозируемая величина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количество элементов выборки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67759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Тестирование производилось на тестовом множестве, 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представлена гистограмма демонстрирующая разницу фактических и прогнозируемых значений для первых 35 элементов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330559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рисунке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слева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представлен итоговый интерфейс MVP системы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464651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Поставленные задачи выполнены в полном объеме и цель работы достигнута 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же была подготовлена и отправлена на рассмотрение научная статья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26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10523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результатам отчета Американской ассоциации кинокомпаний “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Motion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picture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association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”. На которых видно что за последние 2 года денежный оборот театрального проката значительно уменьшился а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цифровой прокат все сильнее вытесняет театральный по продажам.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видно 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присутствует тенденция перехода от театрального проката на цифровой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26116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данным сайта «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Numbers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количество продаваемых билетов так же упало. В таблице представлены результаты кино сборов за последние три года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53269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Актуальность работы обосновывается необходимостью снижения производственных и инвестиционных рисков для кинокомпаний и для инвесторов на ранних этапах кинопроизводства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54643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1" i="1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Объектом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исследования в данной работе являются алгоритмы систем машинного обучения.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1" i="1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Предметом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исследования выступает разработка алгоритма системы машинного обучения.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1" i="1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Целью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данной работы является разработка системы машинного обучения для прогнозирования рентабельности кинобизнеса.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достижения цели необходимо решить следующие задачи: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Провести анализ области машинного обучения и методов прогнозирования для чего необходимо провести анализ особенностей кинобизнеса, особенностей построения систем машинного обучения, формализовать существующие методы прогнозирования и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программные решения а также конкретизировать требования.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Спроектировать модули системы и нейронную сеть.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Обосновать выбор стека технологий, реализовать модули системы, провести обучение нейронной сети ее тестирование.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69641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итогам сравнения видов нейронных сетей была составлена таблица, содержащая нейронные сети, способные решить задачу прогнозирования. </a:t>
            </a: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Подробнее таблица расписана в приложении B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Представленные в таблице нейронные сети являются разновидностями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перцептрона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из-за чего была выбрана именно эта архитектура построения.</a:t>
            </a:r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Методом обучения будет являться обучение с учителем в виде парных значений входные данные и ответ</a:t>
            </a:r>
            <a:endParaRPr lang="ru-RU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14884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основе анализа предыдущих работ и исследований выделены используемые входные данные представленные на слайде, в количестве 32 параметров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04664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рассмотрения каждого параметра в конечном итоге для обучения будут использованы следующие 12, выбор детально описан в главе 2.2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9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04220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8" descr="A blue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BA292C80-0DA8-194A-9A66-279048FA2A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3859" y="962173"/>
            <a:ext cx="886499" cy="886499"/>
          </a:xfrm>
          <a:prstGeom prst="rect">
            <a:avLst/>
          </a:prstGeom>
        </p:spPr>
      </p:pic>
      <p:cxnSp>
        <p:nvCxnSpPr>
          <p:cNvPr id="11" name="Straight Connector 48">
            <a:extLst>
              <a:ext uri="{FF2B5EF4-FFF2-40B4-BE49-F238E27FC236}">
                <a16:creationId xmlns:a16="http://schemas.microsoft.com/office/drawing/2014/main" id="{313EF906-5BAC-0141-A198-076E155DF9E2}"/>
              </a:ext>
            </a:extLst>
          </p:cNvPr>
          <p:cNvCxnSpPr>
            <a:cxnSpLocks/>
          </p:cNvCxnSpPr>
          <p:nvPr userDrawn="1"/>
        </p:nvCxnSpPr>
        <p:spPr>
          <a:xfrm>
            <a:off x="6090212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0">
            <a:extLst>
              <a:ext uri="{FF2B5EF4-FFF2-40B4-BE49-F238E27FC236}">
                <a16:creationId xmlns:a16="http://schemas.microsoft.com/office/drawing/2014/main" id="{61206A97-26F2-E646-8775-9928FEF465B5}"/>
              </a:ext>
            </a:extLst>
          </p:cNvPr>
          <p:cNvCxnSpPr>
            <a:cxnSpLocks/>
          </p:cNvCxnSpPr>
          <p:nvPr userDrawn="1"/>
        </p:nvCxnSpPr>
        <p:spPr>
          <a:xfrm>
            <a:off x="8642581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1">
            <a:extLst>
              <a:ext uri="{FF2B5EF4-FFF2-40B4-BE49-F238E27FC236}">
                <a16:creationId xmlns:a16="http://schemas.microsoft.com/office/drawing/2014/main" id="{28E0E5F6-C1CA-9B41-B1DB-6E4FB509084D}"/>
              </a:ext>
            </a:extLst>
          </p:cNvPr>
          <p:cNvCxnSpPr>
            <a:cxnSpLocks/>
          </p:cNvCxnSpPr>
          <p:nvPr userDrawn="1"/>
        </p:nvCxnSpPr>
        <p:spPr>
          <a:xfrm>
            <a:off x="11179047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6007C52F-2E27-E24A-B9DC-AAAB052DB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967" y="2404670"/>
            <a:ext cx="7634059" cy="1978323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4300" b="0" i="0" baseline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презентации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может быть набрано в две 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или три строки (43 </a:t>
            </a:r>
            <a:r>
              <a:rPr lang="en-GB" sz="4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4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4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18109844-C2E7-354F-9C01-8834E4DCE3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4947" y="1187841"/>
            <a:ext cx="3848717" cy="43516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i="0">
                <a:latin typeface="HSE Sans" panose="02000000000000000000" pitchFamily="2" charset="0"/>
              </a:defRPr>
            </a:lvl1pPr>
            <a:lvl2pPr marL="457200" indent="0" algn="l">
              <a:buNone/>
              <a:defRPr sz="1600" b="0" i="0">
                <a:latin typeface="HSE Sans" panose="02000000000000000000" pitchFamily="2" charset="0"/>
              </a:defRPr>
            </a:lvl2pPr>
            <a:lvl3pPr marL="914400" indent="0" algn="l">
              <a:buNone/>
              <a:defRPr sz="1600" b="0" i="0">
                <a:latin typeface="HSE Sans" panose="02000000000000000000" pitchFamily="2" charset="0"/>
              </a:defRPr>
            </a:lvl3pPr>
            <a:lvl4pPr marL="1371600" indent="0" algn="l">
              <a:buNone/>
              <a:defRPr sz="1600" b="0" i="0">
                <a:latin typeface="HSE Sans" panose="02000000000000000000" pitchFamily="2" charset="0"/>
              </a:defRPr>
            </a:lvl4pPr>
            <a:lvl5pPr marL="1828800" indent="0" algn="l">
              <a:buNone/>
              <a:defRPr sz="1600" b="0" i="0">
                <a:latin typeface="HSE Sans" panose="02000000000000000000" pitchFamily="2" charset="0"/>
              </a:defRPr>
            </a:lvl5pPr>
          </a:lstStyle>
          <a:p>
            <a:r>
              <a:rPr lang="ru-RU" dirty="0">
                <a:latin typeface="HSE Sans" panose="02000000000000000000" pitchFamily="2" charset="0"/>
              </a:rPr>
              <a:t>Название факультета</a:t>
            </a:r>
            <a:br>
              <a:rPr lang="ru-RU" dirty="0">
                <a:latin typeface="HSE Sans" panose="02000000000000000000" pitchFamily="2" charset="0"/>
              </a:rPr>
            </a:br>
            <a:r>
              <a:rPr lang="ru-RU" dirty="0">
                <a:latin typeface="HSE Sans" panose="02000000000000000000" pitchFamily="2" charset="0"/>
              </a:rPr>
              <a:t>в две строки</a:t>
            </a:r>
            <a:r>
              <a:rPr lang="en-GB" dirty="0">
                <a:latin typeface="HSE Sans" panose="02000000000000000000" pitchFamily="2" charset="0"/>
              </a:rPr>
              <a:t> (16 </a:t>
            </a:r>
            <a:r>
              <a:rPr lang="en-GB" dirty="0" err="1">
                <a:latin typeface="HSE Sans" panose="02000000000000000000" pitchFamily="2" charset="0"/>
              </a:rPr>
              <a:t>pt</a:t>
            </a:r>
            <a:r>
              <a:rPr lang="en-GB" dirty="0">
                <a:latin typeface="HSE Sans" panose="02000000000000000000" pitchFamily="2" charset="0"/>
              </a:rPr>
              <a:t>)</a:t>
            </a:r>
            <a:endParaRPr lang="ru-RU" dirty="0">
              <a:latin typeface="HSE Sans" panose="02000000000000000000" pitchFamily="2" charset="0"/>
            </a:endParaRP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40A04329-C800-BB42-BFE0-7E3C68848D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59420" y="1173829"/>
            <a:ext cx="2278063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98337931-3EC2-F348-99EA-860F4FFDC188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786720" y="1173829"/>
            <a:ext cx="2217738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Москва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2022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EEA7A79B-D410-B44F-BF32-C3EAEFC20A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7967" y="4824914"/>
            <a:ext cx="7625267" cy="65286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>
                <a:latin typeface="HSE Sans" panose="02000000000000000000" pitchFamily="2" charset="0"/>
              </a:rPr>
              <a:t>Если нужно больше места, то используйте подзаголовок</a:t>
            </a:r>
            <a:r>
              <a:rPr lang="en-GB" sz="1600" dirty="0">
                <a:latin typeface="HSE Sans" panose="02000000000000000000" pitchFamily="2" charset="0"/>
              </a:rPr>
              <a:t> (16 </a:t>
            </a:r>
            <a:r>
              <a:rPr lang="en-GB" sz="1600" dirty="0" err="1">
                <a:latin typeface="HSE Sans" panose="02000000000000000000" pitchFamily="2" charset="0"/>
              </a:rPr>
              <a:t>pt</a:t>
            </a:r>
            <a:r>
              <a:rPr lang="en-GB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959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в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328428E-0D3D-6E4B-BAC0-3F63BAF7DB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86CF47C6-D972-9E44-A717-6848F348939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412FEF63-77C0-7C4A-B9BE-4BC0EEEEB78C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C4F550E9-E979-284D-B65F-44E092DD9D0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39D099-B515-F343-BF7A-A95468DA3860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396B1F99-9711-C64F-A7C9-4F1D89E7F11D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9C21DFE9-C3B2-C54E-9275-7776355F73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5A73F99D-6D58-724E-ADB3-150D9B24F8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7E89E360-BE39-5041-BAD6-C7B708340A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9" name="Заголовок 31">
            <a:extLst>
              <a:ext uri="{FF2B5EF4-FFF2-40B4-BE49-F238E27FC236}">
                <a16:creationId xmlns:a16="http://schemas.microsoft.com/office/drawing/2014/main" id="{1C20890C-BC1C-0745-9AF3-46700BA27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Дополнительная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цветовая гамма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CA2589F7-4500-024F-8E07-D726629A59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Для оформления графиков, таблиц, диаграмм могут потребоваться дополнительные цвета и вы совершенно правы, задавая вопрос, какие цвета использовать и где их взять. Мы предлагаем использовать палитру цветов Вышки для этих целей.</a:t>
            </a:r>
          </a:p>
        </p:txBody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D2CA403A-98E7-6C42-8F44-30AB6622C802}"/>
              </a:ext>
            </a:extLst>
          </p:cNvPr>
          <p:cNvSpPr/>
          <p:nvPr userDrawn="1"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id="{42ABAA5D-E7AB-6E48-9D43-A48178C9BDD4}"/>
              </a:ext>
            </a:extLst>
          </p:cNvPr>
          <p:cNvSpPr/>
          <p:nvPr userDrawn="1"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9F185A-8F67-9C42-A7C5-87E483F4FC19}"/>
              </a:ext>
            </a:extLst>
          </p:cNvPr>
          <p:cNvSpPr/>
          <p:nvPr userDrawn="1"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79AE0F6-4E37-6C4D-AF45-824EEE489A15}"/>
              </a:ext>
            </a:extLst>
          </p:cNvPr>
          <p:cNvSpPr/>
          <p:nvPr userDrawn="1"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5" name="Oval 26">
            <a:extLst>
              <a:ext uri="{FF2B5EF4-FFF2-40B4-BE49-F238E27FC236}">
                <a16:creationId xmlns:a16="http://schemas.microsoft.com/office/drawing/2014/main" id="{330C0EA4-7FD1-CE4D-AC95-8C484C5AC790}"/>
              </a:ext>
            </a:extLst>
          </p:cNvPr>
          <p:cNvSpPr/>
          <p:nvPr userDrawn="1"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6" name="Oval 29">
            <a:extLst>
              <a:ext uri="{FF2B5EF4-FFF2-40B4-BE49-F238E27FC236}">
                <a16:creationId xmlns:a16="http://schemas.microsoft.com/office/drawing/2014/main" id="{4C53CF3D-7EFB-DF4F-8EA6-5644574E9AFB}"/>
              </a:ext>
            </a:extLst>
          </p:cNvPr>
          <p:cNvSpPr/>
          <p:nvPr userDrawn="1"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7" name="Oval 33">
            <a:extLst>
              <a:ext uri="{FF2B5EF4-FFF2-40B4-BE49-F238E27FC236}">
                <a16:creationId xmlns:a16="http://schemas.microsoft.com/office/drawing/2014/main" id="{B42CE88A-E9A3-2A4E-BD50-EB37311F39EC}"/>
              </a:ext>
            </a:extLst>
          </p:cNvPr>
          <p:cNvSpPr/>
          <p:nvPr userDrawn="1"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8" name="Oval 34">
            <a:extLst>
              <a:ext uri="{FF2B5EF4-FFF2-40B4-BE49-F238E27FC236}">
                <a16:creationId xmlns:a16="http://schemas.microsoft.com/office/drawing/2014/main" id="{B699EFDF-DB9D-3C4F-9D1F-461508017BDA}"/>
              </a:ext>
            </a:extLst>
          </p:cNvPr>
          <p:cNvSpPr/>
          <p:nvPr userDrawn="1"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9" name="Oval 35">
            <a:extLst>
              <a:ext uri="{FF2B5EF4-FFF2-40B4-BE49-F238E27FC236}">
                <a16:creationId xmlns:a16="http://schemas.microsoft.com/office/drawing/2014/main" id="{5DF3131C-EEA1-5446-B567-C9DA0A2A1AFF}"/>
              </a:ext>
            </a:extLst>
          </p:cNvPr>
          <p:cNvSpPr/>
          <p:nvPr userDrawn="1"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0" name="Oval 36">
            <a:extLst>
              <a:ext uri="{FF2B5EF4-FFF2-40B4-BE49-F238E27FC236}">
                <a16:creationId xmlns:a16="http://schemas.microsoft.com/office/drawing/2014/main" id="{6D03B317-B61D-2945-8C0A-A6EBD87ACD07}"/>
              </a:ext>
            </a:extLst>
          </p:cNvPr>
          <p:cNvSpPr/>
          <p:nvPr userDrawn="1"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1" name="Oval 37">
            <a:extLst>
              <a:ext uri="{FF2B5EF4-FFF2-40B4-BE49-F238E27FC236}">
                <a16:creationId xmlns:a16="http://schemas.microsoft.com/office/drawing/2014/main" id="{9C0266F1-C0B7-624A-A873-5F2C8801E766}"/>
              </a:ext>
            </a:extLst>
          </p:cNvPr>
          <p:cNvSpPr/>
          <p:nvPr userDrawn="1"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2" name="Oval 38">
            <a:extLst>
              <a:ext uri="{FF2B5EF4-FFF2-40B4-BE49-F238E27FC236}">
                <a16:creationId xmlns:a16="http://schemas.microsoft.com/office/drawing/2014/main" id="{30C0C10E-388C-9843-8270-19D471BD3756}"/>
              </a:ext>
            </a:extLst>
          </p:cNvPr>
          <p:cNvSpPr/>
          <p:nvPr userDrawn="1"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3" name="Oval 39">
            <a:extLst>
              <a:ext uri="{FF2B5EF4-FFF2-40B4-BE49-F238E27FC236}">
                <a16:creationId xmlns:a16="http://schemas.microsoft.com/office/drawing/2014/main" id="{87047EA3-79D2-8644-A568-E64AA1D7D370}"/>
              </a:ext>
            </a:extLst>
          </p:cNvPr>
          <p:cNvSpPr/>
          <p:nvPr userDrawn="1"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4" name="Oval 40">
            <a:extLst>
              <a:ext uri="{FF2B5EF4-FFF2-40B4-BE49-F238E27FC236}">
                <a16:creationId xmlns:a16="http://schemas.microsoft.com/office/drawing/2014/main" id="{7F5D1C6B-4E6B-0346-A5DC-C511DB14EFD6}"/>
              </a:ext>
            </a:extLst>
          </p:cNvPr>
          <p:cNvSpPr/>
          <p:nvPr userDrawn="1"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5" name="Oval 41">
            <a:extLst>
              <a:ext uri="{FF2B5EF4-FFF2-40B4-BE49-F238E27FC236}">
                <a16:creationId xmlns:a16="http://schemas.microsoft.com/office/drawing/2014/main" id="{EB421DBA-35DE-2C4F-A89E-27F0998EF4E8}"/>
              </a:ext>
            </a:extLst>
          </p:cNvPr>
          <p:cNvSpPr/>
          <p:nvPr userDrawn="1"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6" name="Oval 42">
            <a:extLst>
              <a:ext uri="{FF2B5EF4-FFF2-40B4-BE49-F238E27FC236}">
                <a16:creationId xmlns:a16="http://schemas.microsoft.com/office/drawing/2014/main" id="{081BD842-A9A1-5B44-81ED-A97BA390032B}"/>
              </a:ext>
            </a:extLst>
          </p:cNvPr>
          <p:cNvSpPr/>
          <p:nvPr userDrawn="1"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7" name="Oval 43">
            <a:extLst>
              <a:ext uri="{FF2B5EF4-FFF2-40B4-BE49-F238E27FC236}">
                <a16:creationId xmlns:a16="http://schemas.microsoft.com/office/drawing/2014/main" id="{036EE7D2-A33A-434C-B272-C82E2CDD4D4D}"/>
              </a:ext>
            </a:extLst>
          </p:cNvPr>
          <p:cNvSpPr/>
          <p:nvPr userDrawn="1"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8" name="Oval 44">
            <a:extLst>
              <a:ext uri="{FF2B5EF4-FFF2-40B4-BE49-F238E27FC236}">
                <a16:creationId xmlns:a16="http://schemas.microsoft.com/office/drawing/2014/main" id="{7DD65DA4-F076-C242-813E-8C17DCABCCFB}"/>
              </a:ext>
            </a:extLst>
          </p:cNvPr>
          <p:cNvSpPr/>
          <p:nvPr userDrawn="1"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9" name="Oval 45">
            <a:extLst>
              <a:ext uri="{FF2B5EF4-FFF2-40B4-BE49-F238E27FC236}">
                <a16:creationId xmlns:a16="http://schemas.microsoft.com/office/drawing/2014/main" id="{8A44D99D-BF66-2848-B460-F59D8ECF5690}"/>
              </a:ext>
            </a:extLst>
          </p:cNvPr>
          <p:cNvSpPr/>
          <p:nvPr userDrawn="1"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40" name="Oval 46">
            <a:extLst>
              <a:ext uri="{FF2B5EF4-FFF2-40B4-BE49-F238E27FC236}">
                <a16:creationId xmlns:a16="http://schemas.microsoft.com/office/drawing/2014/main" id="{9B130CEB-3D74-B647-BA6B-32F7D70FD354}"/>
              </a:ext>
            </a:extLst>
          </p:cNvPr>
          <p:cNvSpPr/>
          <p:nvPr userDrawn="1"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6705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A7FA04E4-3213-8F41-B068-4DC2814414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938052A0-3DF0-DC47-B7E0-C20EF981C230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8C6147F0-3CA1-264C-B2B2-F88597196943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2CDF50E-4D58-AF4A-ABFD-140AF88B3681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2171D1-2A5B-7A4A-9760-17CCE51B980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3C71A0C3-CD3E-0748-98E5-6B2507CAB296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9856D01B-EC9A-6047-B7FB-D47084AB3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83E23342-AC91-354A-9A28-A14FF7BADC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BB1CCE68-8F57-1A41-BC43-633D2EFC80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20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06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Icon&#10;&#10;Description automatically generated">
            <a:extLst>
              <a:ext uri="{FF2B5EF4-FFF2-40B4-BE49-F238E27FC236}">
                <a16:creationId xmlns:a16="http://schemas.microsoft.com/office/drawing/2014/main" id="{4A1436AC-5F96-2A4F-BFC7-B3442083EB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11" name="Straight Connector 19">
            <a:extLst>
              <a:ext uri="{FF2B5EF4-FFF2-40B4-BE49-F238E27FC236}">
                <a16:creationId xmlns:a16="http://schemas.microsoft.com/office/drawing/2014/main" id="{067DD2ED-246D-7D41-B51F-FED98BF873F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id="{68E8C250-D449-A743-8975-B5BFB04D9744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5">
            <a:extLst>
              <a:ext uri="{FF2B5EF4-FFF2-40B4-BE49-F238E27FC236}">
                <a16:creationId xmlns:a16="http://schemas.microsoft.com/office/drawing/2014/main" id="{DD1C71CA-B883-AF42-959D-BCA5690AAA4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D3A12E-0E10-C441-81D2-C3C1EB6A053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9" name="Straight Connector 59">
            <a:extLst>
              <a:ext uri="{FF2B5EF4-FFF2-40B4-BE49-F238E27FC236}">
                <a16:creationId xmlns:a16="http://schemas.microsoft.com/office/drawing/2014/main" id="{3447008E-4F3B-FC4E-B96D-3927FAE1ED1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61115A7A-23E5-E442-9551-F72F1CDA57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4653" y="1447790"/>
            <a:ext cx="4325167" cy="4325107"/>
          </a:xfrm>
          <a:solidFill>
            <a:srgbClr val="D9D9D9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2800" dirty="0">
                <a:solidFill>
                  <a:schemeClr val="tx1"/>
                </a:solidFill>
                <a:latin typeface="HSE Sans" panose="02000000000000000000" pitchFamily="2" charset="0"/>
              </a:rPr>
              <a:t>Чтобы слайд не выглядел пустым, сюда можно поставить иллюстрацию или фотографию</a:t>
            </a:r>
            <a:endParaRPr lang="en-RU" sz="2800">
              <a:solidFill>
                <a:schemeClr val="tx1"/>
              </a:solidFill>
              <a:latin typeface="HSE Sans" panose="02000000000000000000" pitchFamily="2" charset="0"/>
            </a:endParaRPr>
          </a:p>
        </p:txBody>
      </p:sp>
      <p:sp>
        <p:nvSpPr>
          <p:cNvPr id="32" name="Заголовок 31">
            <a:extLst>
              <a:ext uri="{FF2B5EF4-FFF2-40B4-BE49-F238E27FC236}">
                <a16:creationId xmlns:a16="http://schemas.microsoft.com/office/drawing/2014/main" id="{9ED7AA97-D972-DF4F-B662-A65F2A544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8" y="1447790"/>
            <a:ext cx="524556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69E35E54-2B19-7441-876F-1C6A84F4F1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5245561" cy="3393234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7FB4A275-856E-364D-8AA4-2071AADC6A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58FBA0EA-8BE0-A643-B258-4E5C344671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1" name="Текст 39">
            <a:extLst>
              <a:ext uri="{FF2B5EF4-FFF2-40B4-BE49-F238E27FC236}">
                <a16:creationId xmlns:a16="http://schemas.microsoft.com/office/drawing/2014/main" id="{0BEC062F-1BEB-DE4C-B7EE-C552C9D45F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28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FDC66DB8-29BC-5940-A721-40F1002145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DE27C859-478F-3648-8A9D-2C85DBDCAC0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58EA1144-CFD8-1D47-B430-7014F576043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96EDC73C-5A3C-014E-8E52-04CAFCA9B20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E88681-53A8-3B45-B80A-372EDFB53883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EDA7D8BF-DF37-704F-B77F-7E40752ACE25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5026DBD8-54A3-1446-9D3B-BA2B3846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E8AA3569-5054-7D47-AB14-BCFB0440D0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Заголовок 31">
            <a:extLst>
              <a:ext uri="{FF2B5EF4-FFF2-40B4-BE49-F238E27FC236}">
                <a16:creationId xmlns:a16="http://schemas.microsoft.com/office/drawing/2014/main" id="{76942483-EB13-0A4B-8060-DB65024C29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66FAD63B-F743-0F47-BBE3-D773176670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11057971" cy="3745092"/>
          </a:xfrm>
        </p:spPr>
        <p:txBody>
          <a:bodyPr lIns="0" tIns="0" rIns="0" numCol="3" spcCol="25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300" dirty="0">
                <a:latin typeface="HSE Sans" panose="02000000000000000000" pitchFamily="2" charset="0"/>
              </a:rPr>
              <a:t>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</a:t>
            </a:r>
          </a:p>
        </p:txBody>
      </p:sp>
      <p:sp>
        <p:nvSpPr>
          <p:cNvPr id="18" name="Текст 39">
            <a:extLst>
              <a:ext uri="{FF2B5EF4-FFF2-40B4-BE49-F238E27FC236}">
                <a16:creationId xmlns:a16="http://schemas.microsoft.com/office/drawing/2014/main" id="{8A048480-30C9-044E-8C2E-0F67398FEE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18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0E78CA68-7A0C-CF41-9AC6-A547FB9EC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45DC512A-A23B-B24D-A1F6-6793976867CF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21F91649-DF0F-5F45-A43B-2CED9ACDD04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3137B760-1A50-1845-B7F2-1EF31C71C72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ECCF8F-5855-7943-B503-5573887A534D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FB81B23D-CDD8-E64C-9887-3540F7EE1C4B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C2D710AE-3CBE-5940-A7EB-F96132E659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FCC5A33D-0A3C-F140-B745-367744A5F3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5163BE0A-A745-414A-AF21-D968BD69D2D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B3D47CF6-5FC1-2346-8894-A7CC39063D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CD14B8F3-89C2-9F45-809E-D1EAF85AC5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9892" y="2379663"/>
            <a:ext cx="5383968" cy="3451794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3200" dirty="0">
                <a:solidFill>
                  <a:srgbClr val="102D69"/>
                </a:solidFill>
                <a:latin typeface="HSE Sans" panose="02000000000000000000" pitchFamily="2" charset="0"/>
              </a:rPr>
              <a:t>Небольшую фразу, с важной информацией, можно выделить, набрав ее более крупным кеглем, чем обычный  текст. Делать это часто не рекомендуется.</a:t>
            </a:r>
          </a:p>
          <a:p>
            <a:pPr lvl="0"/>
            <a:endParaRPr lang="ru-RU" dirty="0"/>
          </a:p>
        </p:txBody>
      </p:sp>
      <p:sp>
        <p:nvSpPr>
          <p:cNvPr id="24" name="Текст 39">
            <a:extLst>
              <a:ext uri="{FF2B5EF4-FFF2-40B4-BE49-F238E27FC236}">
                <a16:creationId xmlns:a16="http://schemas.microsoft.com/office/drawing/2014/main" id="{3BE4279A-8109-B244-B721-18F10C696B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5" name="Заголовок 31">
            <a:extLst>
              <a:ext uri="{FF2B5EF4-FFF2-40B4-BE49-F238E27FC236}">
                <a16:creationId xmlns:a16="http://schemas.microsoft.com/office/drawing/2014/main" id="{B32DC3D4-97A5-3E4F-A29B-422D5E3129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79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E89D752-CAC6-0943-9A3D-4C52DBF50C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64D89E64-93BB-044D-B3D4-8F2679C5CA4C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D0C3B169-866D-C645-AF76-00F8C2A97E9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FDDF48AB-D8AE-0E42-A544-8EA5B8744778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DF89EC-1E7C-3B40-85F4-6D19A7D29AC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019D6862-BD52-734D-9E19-38C147CA2D2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A9BD5ADD-B3F2-C342-82F7-83683F040D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4F15CBC0-FC8B-744E-95A7-C9863CDC31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BC3B54AA-A0BD-E646-B3B7-C0E724D26D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B3F16318-C9C3-B948-A508-4BC53D0B7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23B3E5FB-BBCE-4149-AD9A-8CAB06CC9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658542D3-7E45-6E46-8039-27C4C43DD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57965DCA-4776-7546-97FD-A69317A34CF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11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11D7C3EB-CCEB-E142-9753-8B2D75A0A8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527C9F89-51CC-D243-9351-73AB081DB944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F09EE119-6C80-E846-95F9-BB3907664128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C0A681B-44BF-6A46-98D8-483EF13B9114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5A5D7C-EB12-9D4D-A99A-4B26C81B738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D4C3D74D-BE91-9547-ADCA-ACCE93C1878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3E0AB43B-5E98-6042-A282-C61E0C5A3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7388A8DF-D130-5445-A3F8-F96E1202BA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02CBC466-1703-7541-94E4-AC76F4E6D9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5812BF3C-1D24-3640-84D2-BFFCA525AE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BCBBDD44-9DC9-F74E-979F-120A7BBD4EE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7C68DF7B-E804-E44B-83DF-5DC36AF76F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8" y="1447064"/>
            <a:ext cx="4322762" cy="703205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графика. Обратите внимание, что название графика набирается меньшим кеглем, чем заголовок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 (16pt)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8" name="Текст 35">
            <a:extLst>
              <a:ext uri="{FF2B5EF4-FFF2-40B4-BE49-F238E27FC236}">
                <a16:creationId xmlns:a16="http://schemas.microsoft.com/office/drawing/2014/main" id="{89E931D8-2901-A54D-86EA-096E47B818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88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con&#10;&#10;Description automatically generated">
            <a:extLst>
              <a:ext uri="{FF2B5EF4-FFF2-40B4-BE49-F238E27FC236}">
                <a16:creationId xmlns:a16="http://schemas.microsoft.com/office/drawing/2014/main" id="{E9A64721-E55E-8749-B29E-51DD89559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7" name="Straight Connector 19">
            <a:extLst>
              <a:ext uri="{FF2B5EF4-FFF2-40B4-BE49-F238E27FC236}">
                <a16:creationId xmlns:a16="http://schemas.microsoft.com/office/drawing/2014/main" id="{B0C162B7-B84F-874A-960E-31F512518C6E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>
            <a:extLst>
              <a:ext uri="{FF2B5EF4-FFF2-40B4-BE49-F238E27FC236}">
                <a16:creationId xmlns:a16="http://schemas.microsoft.com/office/drawing/2014/main" id="{1CB321BB-9FE3-294F-85D8-AA7DC75CA4AF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5">
            <a:extLst>
              <a:ext uri="{FF2B5EF4-FFF2-40B4-BE49-F238E27FC236}">
                <a16:creationId xmlns:a16="http://schemas.microsoft.com/office/drawing/2014/main" id="{0A610A45-8712-8A45-AFB3-931CF468EC3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460EF6-ECAD-8941-8132-1B3E005D606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1" name="Straight Connector 59">
            <a:extLst>
              <a:ext uri="{FF2B5EF4-FFF2-40B4-BE49-F238E27FC236}">
                <a16:creationId xmlns:a16="http://schemas.microsoft.com/office/drawing/2014/main" id="{41AE56A2-5FAA-FD44-AE1A-338E1E304184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 37">
            <a:extLst>
              <a:ext uri="{FF2B5EF4-FFF2-40B4-BE49-F238E27FC236}">
                <a16:creationId xmlns:a16="http://schemas.microsoft.com/office/drawing/2014/main" id="{D9986185-6D5E-FD48-A5CA-AF2D5B58A3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3" name="Текст 39">
            <a:extLst>
              <a:ext uri="{FF2B5EF4-FFF2-40B4-BE49-F238E27FC236}">
                <a16:creationId xmlns:a16="http://schemas.microsoft.com/office/drawing/2014/main" id="{5DBFD327-E3A8-944A-AABF-7D813AD0F1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D206FCE0-05C3-2C45-A7D6-1FC287C017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3B28B62E-5EE9-834C-9BB6-BD66079B81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4" name="Текст 35">
            <a:extLst>
              <a:ext uri="{FF2B5EF4-FFF2-40B4-BE49-F238E27FC236}">
                <a16:creationId xmlns:a16="http://schemas.microsoft.com/office/drawing/2014/main" id="{621215DE-C1FD-2B4C-B236-AF679CF906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076" y="4103994"/>
            <a:ext cx="2758143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5" name="Текст 35">
            <a:extLst>
              <a:ext uri="{FF2B5EF4-FFF2-40B4-BE49-F238E27FC236}">
                <a16:creationId xmlns:a16="http://schemas.microsoft.com/office/drawing/2014/main" id="{8BC2F90D-0CE0-574C-A7C1-EAA3E6F1AB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47007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6" name="Текст 35">
            <a:extLst>
              <a:ext uri="{FF2B5EF4-FFF2-40B4-BE49-F238E27FC236}">
                <a16:creationId xmlns:a16="http://schemas.microsoft.com/office/drawing/2014/main" id="{239E188B-2696-8A48-9F8A-36223EEF61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18938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379BF4C6-F899-294C-B88E-8363AFBEEC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076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152</a:t>
            </a:r>
            <a:endParaRPr lang="ru-RU" dirty="0"/>
          </a:p>
        </p:txBody>
      </p:sp>
      <p:sp>
        <p:nvSpPr>
          <p:cNvPr id="29" name="Текст 27">
            <a:extLst>
              <a:ext uri="{FF2B5EF4-FFF2-40B4-BE49-F238E27FC236}">
                <a16:creationId xmlns:a16="http://schemas.microsoft.com/office/drawing/2014/main" id="{DE7F352B-F6D9-B545-A835-443A55956E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7007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95</a:t>
            </a:r>
            <a:endParaRPr lang="ru-RU" dirty="0"/>
          </a:p>
        </p:txBody>
      </p:sp>
      <p:sp>
        <p:nvSpPr>
          <p:cNvPr id="30" name="Текст 27">
            <a:extLst>
              <a:ext uri="{FF2B5EF4-FFF2-40B4-BE49-F238E27FC236}">
                <a16:creationId xmlns:a16="http://schemas.microsoft.com/office/drawing/2014/main" id="{D1D5AF9F-C1B0-7842-8789-1DB8963D9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18938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284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705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5425806-16DD-844E-927C-26E7143A9E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6" name="Straight Connector 19">
            <a:extLst>
              <a:ext uri="{FF2B5EF4-FFF2-40B4-BE49-F238E27FC236}">
                <a16:creationId xmlns:a16="http://schemas.microsoft.com/office/drawing/2014/main" id="{479746FF-3282-DF46-9D7C-D80431604A55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1">
            <a:extLst>
              <a:ext uri="{FF2B5EF4-FFF2-40B4-BE49-F238E27FC236}">
                <a16:creationId xmlns:a16="http://schemas.microsoft.com/office/drawing/2014/main" id="{51B44297-B0E7-D74D-B291-D39A0D468B42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5">
            <a:extLst>
              <a:ext uri="{FF2B5EF4-FFF2-40B4-BE49-F238E27FC236}">
                <a16:creationId xmlns:a16="http://schemas.microsoft.com/office/drawing/2014/main" id="{0EA4A057-F0CB-E04F-B472-4A1ABFB64C66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4502F5-56EE-354B-A3B1-E79F8B00517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0" name="Straight Connector 59">
            <a:extLst>
              <a:ext uri="{FF2B5EF4-FFF2-40B4-BE49-F238E27FC236}">
                <a16:creationId xmlns:a16="http://schemas.microsoft.com/office/drawing/2014/main" id="{A80E0956-5C10-CC40-A426-CBD2E0C4158E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37">
            <a:extLst>
              <a:ext uri="{FF2B5EF4-FFF2-40B4-BE49-F238E27FC236}">
                <a16:creationId xmlns:a16="http://schemas.microsoft.com/office/drawing/2014/main" id="{6EC59AAD-5962-8D49-BF4D-7DA5D57307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2" name="Текст 39">
            <a:extLst>
              <a:ext uri="{FF2B5EF4-FFF2-40B4-BE49-F238E27FC236}">
                <a16:creationId xmlns:a16="http://schemas.microsoft.com/office/drawing/2014/main" id="{49041ACC-EEF4-D34B-A7DE-87B1AF2ED3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BF93B2CC-81A4-0943-AF6C-C86576792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22">
            <a:extLst>
              <a:ext uri="{FF2B5EF4-FFF2-40B4-BE49-F238E27FC236}">
                <a16:creationId xmlns:a16="http://schemas.microsoft.com/office/drawing/2014/main" id="{51340CB4-0355-3640-A212-F684523CD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5"/>
            <a:ext cx="11058065" cy="30777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8C6F2EA4-CEDC-324C-9C06-8713118041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19" name="Таблица 18">
            <a:extLst>
              <a:ext uri="{FF2B5EF4-FFF2-40B4-BE49-F238E27FC236}">
                <a16:creationId xmlns:a16="http://schemas.microsoft.com/office/drawing/2014/main" id="{7B291085-A9B9-D842-B1A7-96258FAF012C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1984076"/>
            <a:ext cx="11058527" cy="351957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16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259ABC72-D738-1143-BF2A-D85AE9A4F7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237A1E42-2FC3-8841-8C41-992C5BC2368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47503EA0-3883-E24D-9EB8-7B617518292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E0144DF2-9891-324D-B34E-AFA025FBCBF9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3F65D6-1072-F140-B6A5-758D7B595A9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5F1F09D4-22FA-7B4B-9488-F8FDDCC2D44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44D0326E-FD7A-3541-A998-62A1C30E27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279CCCA0-F959-5245-8321-106D3C5E83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8B839C6B-8494-8841-9714-4C8F710F84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8" name="Текст 22">
            <a:extLst>
              <a:ext uri="{FF2B5EF4-FFF2-40B4-BE49-F238E27FC236}">
                <a16:creationId xmlns:a16="http://schemas.microsoft.com/office/drawing/2014/main" id="{4D940599-2B77-CE47-91E6-CDB51ADE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4"/>
            <a:ext cx="7617877" cy="53701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A7333712-9DED-4F4B-B209-2F13075EDB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20" name="Таблица 18">
            <a:extLst>
              <a:ext uri="{FF2B5EF4-FFF2-40B4-BE49-F238E27FC236}">
                <a16:creationId xmlns:a16="http://schemas.microsoft.com/office/drawing/2014/main" id="{DD467C42-8209-B740-8419-DBB6A6F7D5EE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2208362"/>
            <a:ext cx="7617895" cy="3295290"/>
          </a:xfrm>
        </p:spPr>
        <p:txBody>
          <a:bodyPr/>
          <a:lstStyle/>
          <a:p>
            <a:endParaRPr lang="ru-RU"/>
          </a:p>
        </p:txBody>
      </p:sp>
      <p:sp>
        <p:nvSpPr>
          <p:cNvPr id="21" name="Текст 35">
            <a:extLst>
              <a:ext uri="{FF2B5EF4-FFF2-40B4-BE49-F238E27FC236}">
                <a16:creationId xmlns:a16="http://schemas.microsoft.com/office/drawing/2014/main" id="{B4309850-76EA-224C-A9E2-B6BBDBF99D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86807" y="2208363"/>
            <a:ext cx="2930666" cy="2570672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7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F8FDE-7383-E947-8568-FF6B7A77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E6541-45CA-8B42-98B4-D42737B85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645B-C5D9-8544-BBF2-E4A13F8E4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63DFB-8595-A44B-9F09-A50FA310E559}" type="datetimeFigureOut">
              <a:rPr lang="en-RU" smtClean="0"/>
              <a:t>06/16/2022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2289-7F57-544F-95EE-F8B2E1062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C5F56-F795-5643-ABE3-DDED21869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F133-126C-5944-A0E4-6A9616EDC0DA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578506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4" r:id="rId7"/>
    <p:sldLayoutId id="2147483655" r:id="rId8"/>
    <p:sldLayoutId id="2147483656" r:id="rId9"/>
    <p:sldLayoutId id="2147483658" r:id="rId10"/>
    <p:sldLayoutId id="2147483657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microsoft.com/office/2007/relationships/hdphoto" Target="../media/hdphoto1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microsoft.com/office/2007/relationships/hdphoto" Target="../media/hdphoto1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1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microsoft.com/office/2007/relationships/hdphoto" Target="../media/hdphoto1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slide" Target="slide17.xml"/><Relationship Id="rId18" Type="http://schemas.openxmlformats.org/officeDocument/2006/relationships/image" Target="../media/image6.png"/><Relationship Id="rId3" Type="http://schemas.openxmlformats.org/officeDocument/2006/relationships/slide" Target="slide3.xml"/><Relationship Id="rId7" Type="http://schemas.openxmlformats.org/officeDocument/2006/relationships/slide" Target="slide12.xml"/><Relationship Id="rId12" Type="http://schemas.openxmlformats.org/officeDocument/2006/relationships/slide" Target="slide20.xml"/><Relationship Id="rId17" Type="http://schemas.openxmlformats.org/officeDocument/2006/relationships/slide" Target="slide2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19.xml"/><Relationship Id="rId5" Type="http://schemas.openxmlformats.org/officeDocument/2006/relationships/slide" Target="slide5.xml"/><Relationship Id="rId15" Type="http://schemas.openxmlformats.org/officeDocument/2006/relationships/slide" Target="slide26.xml"/><Relationship Id="rId10" Type="http://schemas.openxmlformats.org/officeDocument/2006/relationships/slide" Target="slide18.xml"/><Relationship Id="rId19" Type="http://schemas.microsoft.com/office/2007/relationships/hdphoto" Target="../media/hdphoto1.wdp"/><Relationship Id="rId4" Type="http://schemas.openxmlformats.org/officeDocument/2006/relationships/slide" Target="slide6.xml"/><Relationship Id="rId9" Type="http://schemas.openxmlformats.org/officeDocument/2006/relationships/slide" Target="slide16.xml"/><Relationship Id="rId14" Type="http://schemas.openxmlformats.org/officeDocument/2006/relationships/slide" Target="slide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microsoft.com/office/2007/relationships/hdphoto" Target="../media/hdphoto1.wd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microsoft.com/office/2007/relationships/hdphoto" Target="../media/hdphoto1.wd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8.png"/><Relationship Id="rId18" Type="http://schemas.openxmlformats.org/officeDocument/2006/relationships/slide" Target="slide13.xml"/><Relationship Id="rId26" Type="http://schemas.openxmlformats.org/officeDocument/2006/relationships/slide" Target="slide17.xml"/><Relationship Id="rId39" Type="http://schemas.openxmlformats.org/officeDocument/2006/relationships/image" Target="../media/image51.png"/><Relationship Id="rId21" Type="http://schemas.openxmlformats.org/officeDocument/2006/relationships/image" Target="../media/image42.png"/><Relationship Id="rId34" Type="http://schemas.openxmlformats.org/officeDocument/2006/relationships/slide" Target="slide21.xml"/><Relationship Id="rId42" Type="http://schemas.openxmlformats.org/officeDocument/2006/relationships/slide" Target="slide25.xml"/><Relationship Id="rId47" Type="http://schemas.openxmlformats.org/officeDocument/2006/relationships/image" Target="../media/image55.png"/><Relationship Id="rId7" Type="http://schemas.openxmlformats.org/officeDocument/2006/relationships/image" Target="../media/image35.png"/><Relationship Id="rId2" Type="http://schemas.openxmlformats.org/officeDocument/2006/relationships/slide" Target="slide3.xml"/><Relationship Id="rId16" Type="http://schemas.openxmlformats.org/officeDocument/2006/relationships/slide" Target="slide12.xml"/><Relationship Id="rId29" Type="http://schemas.openxmlformats.org/officeDocument/2006/relationships/image" Target="../media/image46.png"/><Relationship Id="rId11" Type="http://schemas.openxmlformats.org/officeDocument/2006/relationships/image" Target="../media/image37.png"/><Relationship Id="rId24" Type="http://schemas.openxmlformats.org/officeDocument/2006/relationships/slide" Target="slide16.xml"/><Relationship Id="rId32" Type="http://schemas.openxmlformats.org/officeDocument/2006/relationships/slide" Target="slide20.xml"/><Relationship Id="rId37" Type="http://schemas.openxmlformats.org/officeDocument/2006/relationships/image" Target="../media/image50.png"/><Relationship Id="rId40" Type="http://schemas.openxmlformats.org/officeDocument/2006/relationships/slide" Target="slide24.xml"/><Relationship Id="rId45" Type="http://schemas.openxmlformats.org/officeDocument/2006/relationships/image" Target="../media/image54.png"/><Relationship Id="rId5" Type="http://schemas.openxmlformats.org/officeDocument/2006/relationships/image" Target="../media/image34.png"/><Relationship Id="rId15" Type="http://schemas.openxmlformats.org/officeDocument/2006/relationships/image" Target="../media/image39.png"/><Relationship Id="rId23" Type="http://schemas.openxmlformats.org/officeDocument/2006/relationships/image" Target="../media/image43.png"/><Relationship Id="rId28" Type="http://schemas.openxmlformats.org/officeDocument/2006/relationships/slide" Target="slide18.xml"/><Relationship Id="rId36" Type="http://schemas.openxmlformats.org/officeDocument/2006/relationships/slide" Target="slide22.xml"/><Relationship Id="rId49" Type="http://schemas.openxmlformats.org/officeDocument/2006/relationships/image" Target="../media/image56.png"/><Relationship Id="rId10" Type="http://schemas.openxmlformats.org/officeDocument/2006/relationships/slide" Target="slide7.xml"/><Relationship Id="rId19" Type="http://schemas.openxmlformats.org/officeDocument/2006/relationships/image" Target="../media/image41.png"/><Relationship Id="rId31" Type="http://schemas.openxmlformats.org/officeDocument/2006/relationships/image" Target="../media/image47.png"/><Relationship Id="rId44" Type="http://schemas.openxmlformats.org/officeDocument/2006/relationships/slide" Target="slide26.xml"/><Relationship Id="rId4" Type="http://schemas.openxmlformats.org/officeDocument/2006/relationships/slide" Target="slide4.xml"/><Relationship Id="rId9" Type="http://schemas.openxmlformats.org/officeDocument/2006/relationships/image" Target="../media/image36.png"/><Relationship Id="rId14" Type="http://schemas.openxmlformats.org/officeDocument/2006/relationships/slide" Target="slide11.xml"/><Relationship Id="rId22" Type="http://schemas.openxmlformats.org/officeDocument/2006/relationships/slide" Target="slide15.xml"/><Relationship Id="rId27" Type="http://schemas.openxmlformats.org/officeDocument/2006/relationships/image" Target="../media/image45.png"/><Relationship Id="rId30" Type="http://schemas.openxmlformats.org/officeDocument/2006/relationships/slide" Target="slide19.xml"/><Relationship Id="rId35" Type="http://schemas.openxmlformats.org/officeDocument/2006/relationships/image" Target="../media/image49.png"/><Relationship Id="rId43" Type="http://schemas.openxmlformats.org/officeDocument/2006/relationships/image" Target="../media/image53.png"/><Relationship Id="rId48" Type="http://schemas.openxmlformats.org/officeDocument/2006/relationships/slide" Target="slide9.xml"/><Relationship Id="rId8" Type="http://schemas.openxmlformats.org/officeDocument/2006/relationships/slide" Target="slide6.xml"/><Relationship Id="rId3" Type="http://schemas.openxmlformats.org/officeDocument/2006/relationships/image" Target="../media/image33.png"/><Relationship Id="rId12" Type="http://schemas.openxmlformats.org/officeDocument/2006/relationships/slide" Target="slide10.xml"/><Relationship Id="rId17" Type="http://schemas.openxmlformats.org/officeDocument/2006/relationships/image" Target="../media/image40.png"/><Relationship Id="rId25" Type="http://schemas.openxmlformats.org/officeDocument/2006/relationships/image" Target="../media/image44.png"/><Relationship Id="rId33" Type="http://schemas.openxmlformats.org/officeDocument/2006/relationships/image" Target="../media/image48.png"/><Relationship Id="rId38" Type="http://schemas.openxmlformats.org/officeDocument/2006/relationships/slide" Target="slide23.xml"/><Relationship Id="rId46" Type="http://schemas.openxmlformats.org/officeDocument/2006/relationships/slide" Target="slide8.xml"/><Relationship Id="rId20" Type="http://schemas.openxmlformats.org/officeDocument/2006/relationships/slide" Target="slide14.xml"/><Relationship Id="rId41" Type="http://schemas.openxmlformats.org/officeDocument/2006/relationships/image" Target="../media/image52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95C0D-D7DC-EF40-9E45-F5F0A481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966" y="2404670"/>
            <a:ext cx="10117581" cy="1978323"/>
          </a:xfrm>
        </p:spPr>
        <p:txBody>
          <a:bodyPr>
            <a:normAutofit/>
          </a:bodyPr>
          <a:lstStyle/>
          <a:p>
            <a:r>
              <a:rPr lang="ru-RU" sz="3600" b="1" cap="all" dirty="0"/>
              <a:t>Разработка MVP системы машинного обучения для прогнозирования рентабельности кинобизнеса</a:t>
            </a:r>
            <a:endParaRPr lang="ru-RU" sz="36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85EA7E-BEC4-B745-B2A8-D4E4AFC614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74947" y="1168974"/>
            <a:ext cx="3848717" cy="468041"/>
          </a:xfrm>
        </p:spPr>
        <p:txBody>
          <a:bodyPr/>
          <a:lstStyle/>
          <a:p>
            <a:r>
              <a:rPr lang="ru-RU" dirty="0"/>
              <a:t>Факультет социально-экономических и компьютерных наук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8D49EC-434A-5443-AC3F-85F01995E6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 smtClean="0"/>
              <a:t>Программная инженерия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6FAE0FA-3CAF-BA4B-8F9F-5FEF3C2F3CC6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ru-RU" dirty="0" smtClean="0"/>
              <a:t>Пермь, 2022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AFB2BF-A7AB-5648-ADCD-2A7F1BD358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7968" y="4710614"/>
            <a:ext cx="4510684" cy="1092560"/>
          </a:xfrm>
        </p:spPr>
        <p:txBody>
          <a:bodyPr/>
          <a:lstStyle/>
          <a:p>
            <a:r>
              <a:rPr lang="ru-RU" dirty="0" smtClean="0"/>
              <a:t>Работу выполнил: студент группы ПИ-18-2, 4-го курса факультета социально-экономических и компьютерных наук:</a:t>
            </a:r>
            <a:br>
              <a:rPr lang="ru-RU" dirty="0" smtClean="0"/>
            </a:br>
            <a:r>
              <a:rPr lang="ru-RU" u="sng" dirty="0" smtClean="0"/>
              <a:t>Чепоков Е. С.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44AFB2BF-A7AB-5648-ADCD-2A7F1BD35815}"/>
              </a:ext>
            </a:extLst>
          </p:cNvPr>
          <p:cNvSpPr txBox="1">
            <a:spLocks/>
          </p:cNvSpPr>
          <p:nvPr/>
        </p:nvSpPr>
        <p:spPr>
          <a:xfrm>
            <a:off x="6634864" y="4710614"/>
            <a:ext cx="4510684" cy="1092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Научный руководитель: профессор кафедры информационных технологий в бизнесе, доктор технических наук:</a:t>
            </a:r>
          </a:p>
          <a:p>
            <a:r>
              <a:rPr lang="ru-RU" u="sng" dirty="0" err="1" smtClean="0"/>
              <a:t>Ясницкий</a:t>
            </a:r>
            <a:r>
              <a:rPr lang="ru-RU" u="sng" dirty="0" smtClean="0"/>
              <a:t> Л. Н.</a:t>
            </a:r>
          </a:p>
        </p:txBody>
      </p:sp>
    </p:spTree>
    <p:extLst>
      <p:ext uri="{BB962C8B-B14F-4D97-AF65-F5344CB8AC3E}">
        <p14:creationId xmlns:p14="http://schemas.microsoft.com/office/powerpoint/2010/main" val="98232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Обзор аналогов</a:t>
            </a:r>
          </a:p>
        </p:txBody>
      </p:sp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1383229" y="1649085"/>
            <a:ext cx="9421377" cy="40771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10601" y="5779581"/>
            <a:ext cx="73666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6 – Интерфейс веб приложения для прогнозирования кассовых сборов фильма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  <p:sp>
        <p:nvSpPr>
          <p:cNvPr id="9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9361" y="1359260"/>
            <a:ext cx="6509112" cy="590310"/>
          </a:xfrm>
        </p:spPr>
        <p:txBody>
          <a:bodyPr numCol="1">
            <a:normAutofit/>
          </a:bodyPr>
          <a:lstStyle/>
          <a:p>
            <a:pPr marL="177800"/>
            <a:r>
              <a:rPr lang="ru-RU" sz="2000" dirty="0" smtClean="0"/>
              <a:t>«Пермская научная школа искусственного интеллекта»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3600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Обзор аналогов</a:t>
            </a:r>
          </a:p>
        </p:txBody>
      </p:sp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445655" y="1354073"/>
            <a:ext cx="11181269" cy="45670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10601" y="5973978"/>
            <a:ext cx="73666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7 – Интерфейс программы «</a:t>
            </a:r>
            <a:r>
              <a:rPr lang="ru-RU" sz="1400" i="1" dirty="0" err="1" smtClean="0">
                <a:latin typeface="HSE Sans" panose="02000000000000000000" pitchFamily="2" charset="0"/>
              </a:rPr>
              <a:t>Нейросимулятор</a:t>
            </a:r>
            <a:r>
              <a:rPr lang="ru-RU" sz="1400" i="1" dirty="0" smtClean="0">
                <a:latin typeface="HSE Sans" panose="02000000000000000000" pitchFamily="2" charset="0"/>
              </a:rPr>
              <a:t> 5.0»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3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Постановка требований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911120" y="1709438"/>
            <a:ext cx="593902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b="1" dirty="0" smtClean="0">
                <a:latin typeface="HSE Sans" panose="02000306020200020003" pitchFamily="50" charset="0"/>
              </a:rPr>
              <a:t>Этапы: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 smtClean="0">
                <a:latin typeface="HSE Sans" panose="02000306020200020003" pitchFamily="50" charset="0"/>
              </a:rPr>
              <a:t>Сбор </a:t>
            </a:r>
            <a:r>
              <a:rPr lang="ru-RU" dirty="0">
                <a:latin typeface="HSE Sans" panose="02000306020200020003" pitchFamily="50" charset="0"/>
              </a:rPr>
              <a:t>данных для обучения.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Подготовка и нормализация данных.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Выбор топологии сети.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Экспериментальный подбор характеристик сети.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Экспериментальный подбор параметров обучения.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Тестовое обучение в программе «</a:t>
            </a:r>
            <a:r>
              <a:rPr lang="ru-RU" dirty="0" err="1">
                <a:latin typeface="HSE Sans" panose="02000306020200020003" pitchFamily="50" charset="0"/>
              </a:rPr>
              <a:t>Нейросимулятор</a:t>
            </a:r>
            <a:r>
              <a:rPr lang="ru-RU" dirty="0">
                <a:latin typeface="HSE Sans" panose="02000306020200020003" pitchFamily="50" charset="0"/>
              </a:rPr>
              <a:t> 5.0».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Обучение с использованием языка программирования.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Проверка адекватности обучения.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Корректировка параметров, окончательное обучение.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HSE Sans" panose="02000306020200020003" pitchFamily="50" charset="0"/>
              </a:rPr>
              <a:t>Вербализация нейронной сети с целью дальнейшего использования.  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02179" y="2817433"/>
            <a:ext cx="508666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b="1" dirty="0" smtClean="0">
                <a:latin typeface="HSE Sans" panose="02000306020200020003" pitchFamily="50" charset="0"/>
              </a:rPr>
              <a:t>Модули: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/>
              <a:t>Модуль сбора данных обучающего множества </a:t>
            </a:r>
            <a:endParaRPr lang="ru-RU" dirty="0" smtClean="0"/>
          </a:p>
          <a:p>
            <a:pPr marL="342900" lvl="0" indent="-342900">
              <a:buFont typeface="+mj-lt"/>
              <a:buAutoNum type="arabicPeriod"/>
            </a:pPr>
            <a:r>
              <a:rPr lang="ru-RU" dirty="0"/>
              <a:t>Модуль очистки, систематизации и нормализации </a:t>
            </a:r>
            <a:r>
              <a:rPr lang="ru-RU" dirty="0" smtClean="0"/>
              <a:t>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/>
              <a:t>Модуль нейронной </a:t>
            </a:r>
            <a:r>
              <a:rPr lang="ru-RU" dirty="0" smtClean="0"/>
              <a:t>сети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dirty="0"/>
              <a:t>Пользовательский модуль программного продукта </a:t>
            </a:r>
            <a:r>
              <a:rPr lang="ru-RU" dirty="0" smtClean="0">
                <a:latin typeface="HSE Sans" panose="02000306020200020003" pitchFamily="50" charset="0"/>
              </a:rPr>
              <a:t>  </a:t>
            </a:r>
            <a:endParaRPr lang="ru-RU" dirty="0">
              <a:latin typeface="HSE Sans" panose="02000306020200020003" pitchFamily="50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79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Постановка требований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55990" y="1240363"/>
            <a:ext cx="10791564" cy="2000548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ctr"/>
            <a:r>
              <a:rPr lang="ru-RU" sz="2400" b="1" dirty="0"/>
              <a:t>Входные </a:t>
            </a:r>
            <a:r>
              <a:rPr lang="ru-RU" sz="2400" b="1" dirty="0" smtClean="0"/>
              <a:t>данные</a:t>
            </a:r>
            <a:endParaRPr lang="ru-RU" sz="2400" b="1" dirty="0"/>
          </a:p>
          <a:p>
            <a:pPr lvl="0"/>
            <a:r>
              <a:rPr lang="ru-RU" sz="2000" b="1" dirty="0"/>
              <a:t>Для модуля очистки и модуля нейронной сети:</a:t>
            </a:r>
          </a:p>
          <a:p>
            <a:pPr marL="261938" indent="-261938">
              <a:buFont typeface="Arial" panose="020B0604020202020204" pitchFamily="34" charset="0"/>
              <a:buChar char="•"/>
            </a:pPr>
            <a:r>
              <a:rPr lang="ru-RU" sz="2000" dirty="0"/>
              <a:t>Собранные данные модулем сбора данных в одном из форматов: «</a:t>
            </a:r>
            <a:r>
              <a:rPr lang="en-US" sz="2000" dirty="0"/>
              <a:t>XSLX</a:t>
            </a:r>
            <a:r>
              <a:rPr lang="ru-RU" sz="2000" dirty="0"/>
              <a:t>», «XLS», «</a:t>
            </a:r>
            <a:r>
              <a:rPr lang="en-US" sz="2000" dirty="0"/>
              <a:t>CSV</a:t>
            </a:r>
            <a:r>
              <a:rPr lang="ru-RU" sz="2000" dirty="0"/>
              <a:t>», «</a:t>
            </a:r>
            <a:r>
              <a:rPr lang="en-US" sz="2000" dirty="0"/>
              <a:t>TXT</a:t>
            </a:r>
            <a:r>
              <a:rPr lang="ru-RU" sz="2000" dirty="0"/>
              <a:t>».</a:t>
            </a:r>
          </a:p>
          <a:p>
            <a:pPr lvl="0"/>
            <a:r>
              <a:rPr lang="ru-RU" sz="2000" b="1" dirty="0"/>
              <a:t>Для клиентского </a:t>
            </a:r>
            <a:r>
              <a:rPr lang="ru-RU" sz="2000" b="1" dirty="0" smtClean="0"/>
              <a:t>приложения:</a:t>
            </a:r>
            <a:endParaRPr lang="ru-RU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Обученная нейронная сеть в формате «</a:t>
            </a:r>
            <a:r>
              <a:rPr lang="en-US" sz="2000" dirty="0"/>
              <a:t>HDF</a:t>
            </a:r>
            <a:r>
              <a:rPr lang="ru-RU" sz="2000" dirty="0"/>
              <a:t>5».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Текстовые данные, введенные и/или выбранные пользователем</a:t>
            </a:r>
            <a:r>
              <a:rPr lang="ru-RU" sz="2000" dirty="0" smtClean="0"/>
              <a:t>. </a:t>
            </a:r>
            <a:r>
              <a:rPr lang="ru-RU" sz="2000" dirty="0">
                <a:latin typeface="HSE Sans" panose="02000306020200020003" pitchFamily="50" charset="0"/>
              </a:rPr>
              <a:t> 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555990" y="3610082"/>
            <a:ext cx="1079156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/>
              <a:t>Выходные </a:t>
            </a:r>
            <a:r>
              <a:rPr lang="ru-RU" sz="2400" b="1" dirty="0" smtClean="0"/>
              <a:t>данные</a:t>
            </a:r>
            <a:endParaRPr lang="ru-RU" sz="2400" b="1" dirty="0"/>
          </a:p>
          <a:p>
            <a:pPr lvl="0"/>
            <a:r>
              <a:rPr lang="ru-RU" sz="2000" b="1" dirty="0"/>
              <a:t>Для модуля </a:t>
            </a:r>
            <a:r>
              <a:rPr lang="ru-RU" sz="2000" b="1" dirty="0" smtClean="0"/>
              <a:t>очистки и систематизации:</a:t>
            </a:r>
            <a:endParaRPr lang="ru-RU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Файл в одном из форматов: «</a:t>
            </a:r>
            <a:r>
              <a:rPr lang="en-US" sz="2000" dirty="0"/>
              <a:t>XSLX</a:t>
            </a:r>
            <a:r>
              <a:rPr lang="ru-RU" sz="2000" dirty="0"/>
              <a:t>», «XLS», «</a:t>
            </a:r>
            <a:r>
              <a:rPr lang="en-US" sz="2000" dirty="0"/>
              <a:t>CSV</a:t>
            </a:r>
            <a:r>
              <a:rPr lang="ru-RU" sz="2000" dirty="0"/>
              <a:t>», «</a:t>
            </a:r>
            <a:r>
              <a:rPr lang="en-US" sz="2000" dirty="0"/>
              <a:t>TXT</a:t>
            </a:r>
            <a:r>
              <a:rPr lang="ru-RU" sz="2000" dirty="0"/>
              <a:t>».</a:t>
            </a:r>
          </a:p>
          <a:p>
            <a:pPr lvl="0"/>
            <a:r>
              <a:rPr lang="ru-RU" sz="2000" b="1" dirty="0"/>
              <a:t>Для модуля нейронной сети: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Файл в формате «</a:t>
            </a:r>
            <a:r>
              <a:rPr lang="en-US" sz="2000" dirty="0"/>
              <a:t>HDF</a:t>
            </a:r>
            <a:r>
              <a:rPr lang="ru-RU" sz="2000" dirty="0"/>
              <a:t>5».</a:t>
            </a:r>
          </a:p>
          <a:p>
            <a:pPr lvl="0"/>
            <a:r>
              <a:rPr lang="ru-RU" sz="2000" b="1" dirty="0"/>
              <a:t>Для </a:t>
            </a:r>
            <a:r>
              <a:rPr lang="ru-RU" sz="2000" b="1" dirty="0" smtClean="0"/>
              <a:t>клиентского приложения:</a:t>
            </a:r>
            <a:endParaRPr lang="ru-RU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/>
              <a:t>Результат </a:t>
            </a:r>
            <a:r>
              <a:rPr lang="ru-RU" sz="2000" dirty="0"/>
              <a:t>в формате: успешно/не успешно.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Числовые данные о примерных кассовых сборах</a:t>
            </a:r>
            <a:r>
              <a:rPr lang="ru-RU" sz="2000" dirty="0" smtClean="0"/>
              <a:t>.</a:t>
            </a:r>
            <a:endParaRPr lang="ru-RU" sz="200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5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Постановка требований</a:t>
            </a:r>
          </a:p>
        </p:txBody>
      </p:sp>
      <p:pic>
        <p:nvPicPr>
          <p:cNvPr id="1026" name="Picture 2" descr="UseC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799" y="1307319"/>
            <a:ext cx="6262141" cy="498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16766" y="6293591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8 – Диаграмма вариантов использования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9" name="Рисунок 8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5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180036" cy="408109"/>
          </a:xfrm>
        </p:spPr>
        <p:txBody>
          <a:bodyPr/>
          <a:lstStyle/>
          <a:p>
            <a:r>
              <a:rPr lang="ru-RU" sz="1200" dirty="0" smtClean="0"/>
              <a:t>Проектирование поведения системы</a:t>
            </a:r>
            <a:endParaRPr lang="ru-RU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659411" y="6460146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9 – Диаграмма последовательности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2" name="Picture 2" descr="Sequence-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575" y="1133476"/>
            <a:ext cx="3339878" cy="532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P:\.Projects\GitHub\HSE-University-projects\Graduate-work\docs\schema\Component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449" y="2791923"/>
            <a:ext cx="3533775" cy="20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6273800" y="4818572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10 – Диаграмма компонентов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2" name="Рисунок 1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1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659411" y="6229645"/>
            <a:ext cx="477220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11 – Диаграмма активности алгоритма первичного сбора данных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73800" y="4818572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12 – Рейтинг «</a:t>
            </a:r>
            <a:r>
              <a:rPr lang="en-US" sz="1400" i="1" dirty="0" smtClean="0">
                <a:latin typeface="HSE Sans" panose="02000000000000000000" pitchFamily="2" charset="0"/>
              </a:rPr>
              <a:t>BOTTOM – 1000</a:t>
            </a:r>
            <a:r>
              <a:rPr lang="ru-RU" sz="1400" i="1" dirty="0" smtClean="0">
                <a:latin typeface="HSE Sans" panose="02000000000000000000" pitchFamily="2" charset="0"/>
              </a:rPr>
              <a:t>»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99" y="1130897"/>
            <a:ext cx="4471629" cy="5098748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4"/>
          <a:stretch>
            <a:fillRect/>
          </a:stretch>
        </p:blipFill>
        <p:spPr>
          <a:xfrm>
            <a:off x="6440895" y="2558544"/>
            <a:ext cx="4438015" cy="2243455"/>
          </a:xfrm>
          <a:prstGeom prst="rect">
            <a:avLst/>
          </a:prstGeom>
        </p:spPr>
      </p:pic>
      <p:sp>
        <p:nvSpPr>
          <p:cNvPr id="13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180036" cy="408109"/>
          </a:xfrm>
        </p:spPr>
        <p:txBody>
          <a:bodyPr/>
          <a:lstStyle/>
          <a:p>
            <a:r>
              <a:rPr lang="ru-RU" sz="1200" dirty="0" smtClean="0"/>
              <a:t>Проектирование алгоритма сбора данных</a:t>
            </a:r>
            <a:endParaRPr lang="ru-RU" sz="1200" dirty="0"/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8" name="Рисунок 17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0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381459" y="6410457"/>
            <a:ext cx="544409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13 – Диаграмма активности алгоритма сбора параметров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948" y="1156405"/>
            <a:ext cx="3843118" cy="5254052"/>
          </a:xfrm>
          <a:prstGeom prst="rect">
            <a:avLst/>
          </a:prstGeom>
        </p:spPr>
      </p:pic>
      <p:sp>
        <p:nvSpPr>
          <p:cNvPr id="10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180036" cy="408109"/>
          </a:xfrm>
        </p:spPr>
        <p:txBody>
          <a:bodyPr/>
          <a:lstStyle/>
          <a:p>
            <a:r>
              <a:rPr lang="ru-RU" sz="1200" dirty="0" smtClean="0"/>
              <a:t>Проектирование алгоритма сбора данных</a:t>
            </a:r>
            <a:endParaRPr lang="ru-RU" sz="1200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2" name="Рисунок 1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6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Проектирование нейронной сети</a:t>
            </a:r>
            <a:endParaRPr lang="ru-RU" sz="1200" dirty="0"/>
          </a:p>
        </p:txBody>
      </p:sp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1291138" y="1332407"/>
            <a:ext cx="3771900" cy="45529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0985" y="6087597"/>
            <a:ext cx="477220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</a:t>
            </a:r>
            <a:r>
              <a:rPr lang="en-US" sz="1400" i="1" dirty="0" smtClean="0">
                <a:latin typeface="HSE Sans" panose="02000000000000000000" pitchFamily="2" charset="0"/>
              </a:rPr>
              <a:t> 1</a:t>
            </a:r>
            <a:r>
              <a:rPr lang="ru-RU" sz="1400" i="1" dirty="0" smtClean="0">
                <a:latin typeface="HSE Sans" panose="02000000000000000000" pitchFamily="2" charset="0"/>
              </a:rPr>
              <a:t>4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– Графическое представление нейронной сети в программе «</a:t>
            </a:r>
            <a:r>
              <a:rPr lang="ru-RU" sz="1400" i="1" dirty="0" err="1" smtClean="0">
                <a:latin typeface="HSE Sans" panose="02000000000000000000" pitchFamily="2" charset="0"/>
              </a:rPr>
              <a:t>Нейросимулятор</a:t>
            </a:r>
            <a:r>
              <a:rPr lang="ru-RU" sz="1400" i="1" dirty="0" smtClean="0">
                <a:latin typeface="HSE Sans" panose="02000000000000000000" pitchFamily="2" charset="0"/>
              </a:rPr>
              <a:t> 5.0»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12237" y="6087597"/>
            <a:ext cx="477220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</a:t>
            </a:r>
            <a:r>
              <a:rPr lang="en-US" sz="1400" i="1" dirty="0" smtClean="0">
                <a:latin typeface="HSE Sans" panose="02000000000000000000" pitchFamily="2" charset="0"/>
              </a:rPr>
              <a:t> 1</a:t>
            </a:r>
            <a:r>
              <a:rPr lang="ru-RU" sz="1400" i="1" dirty="0" smtClean="0">
                <a:latin typeface="HSE Sans" panose="02000000000000000000" pitchFamily="2" charset="0"/>
              </a:rPr>
              <a:t>5 – График обучения нейронной сети в программе «</a:t>
            </a:r>
            <a:r>
              <a:rPr lang="ru-RU" sz="1400" i="1" dirty="0" err="1" smtClean="0">
                <a:latin typeface="HSE Sans" panose="02000000000000000000" pitchFamily="2" charset="0"/>
              </a:rPr>
              <a:t>Нейросимулятор</a:t>
            </a:r>
            <a:r>
              <a:rPr lang="ru-RU" sz="1400" i="1" dirty="0" smtClean="0">
                <a:latin typeface="HSE Sans" panose="02000000000000000000" pitchFamily="2" charset="0"/>
              </a:rPr>
              <a:t> 5.0»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9" name="Рисунок 8"/>
          <p:cNvPicPr/>
          <p:nvPr/>
        </p:nvPicPr>
        <p:blipFill>
          <a:blip r:embed="rId4"/>
          <a:stretch>
            <a:fillRect/>
          </a:stretch>
        </p:blipFill>
        <p:spPr>
          <a:xfrm>
            <a:off x="5826143" y="1401633"/>
            <a:ext cx="5581372" cy="4483724"/>
          </a:xfrm>
          <a:prstGeom prst="rect">
            <a:avLst/>
          </a:prstGeom>
        </p:spPr>
      </p:pic>
      <p:sp>
        <p:nvSpPr>
          <p:cNvPr id="10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1" name="Рисунок 10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4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/>
              <a:t>Обоснование средств разработки</a:t>
            </a:r>
          </a:p>
        </p:txBody>
      </p:sp>
      <p:pic>
        <p:nvPicPr>
          <p:cNvPr id="2050" name="Picture 2" descr="IDLE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43" y="1469034"/>
            <a:ext cx="4534342" cy="453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yCharm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268" y="1469034"/>
            <a:ext cx="4534344" cy="453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59411" y="6003377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16 – Логотип языка </a:t>
            </a:r>
            <a:r>
              <a:rPr lang="en-US" sz="1400" i="1" dirty="0" smtClean="0">
                <a:latin typeface="HSE Sans" panose="02000000000000000000" pitchFamily="2" charset="0"/>
              </a:rPr>
              <a:t>Python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02337" y="6004827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</a:t>
            </a:r>
            <a:r>
              <a:rPr lang="en-US" sz="1400" i="1" dirty="0" smtClean="0">
                <a:latin typeface="HSE Sans" panose="02000000000000000000" pitchFamily="2" charset="0"/>
              </a:rPr>
              <a:t>1</a:t>
            </a:r>
            <a:r>
              <a:rPr lang="ru-RU" sz="1400" i="1" dirty="0" smtClean="0">
                <a:latin typeface="HSE Sans" panose="02000000000000000000" pitchFamily="2" charset="0"/>
              </a:rPr>
              <a:t>7 – Логотип приложения </a:t>
            </a:r>
            <a:r>
              <a:rPr lang="en-US" sz="1400" i="1" dirty="0" err="1" smtClean="0">
                <a:latin typeface="HSE Sans" panose="02000000000000000000" pitchFamily="2" charset="0"/>
              </a:rPr>
              <a:t>PyCharm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0" name="Рисунок 9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96278" y="1439056"/>
            <a:ext cx="7726061" cy="5231567"/>
          </a:xfrm>
        </p:spPr>
        <p:txBody>
          <a:bodyPr>
            <a:noAutofit/>
          </a:bodyPr>
          <a:lstStyle/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3" action="ppaction://hlinksldjump"/>
              </a:rPr>
              <a:t>Основная информация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4" action="ppaction://hlinksldjump"/>
              </a:rPr>
              <a:t>Постановка цели и задач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5" action="ppaction://hlinksldjump"/>
              </a:rPr>
              <a:t>Анализ предметной области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6" action="ppaction://hlinksldjump"/>
              </a:rPr>
              <a:t>Обзор аналогов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7" action="ppaction://hlinksldjump"/>
              </a:rPr>
              <a:t>Постановка требований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8" action="ppaction://hlinksldjump"/>
              </a:rPr>
              <a:t>Проектирование поведения системы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9" action="ppaction://hlinksldjump"/>
              </a:rPr>
              <a:t>Проектирование алгоритма сбора данных</a:t>
            </a:r>
            <a:endParaRPr lang="ru-RU" sz="2400" dirty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>
                <a:hlinkClick r:id="rId10" action="ppaction://hlinksldjump"/>
              </a:rPr>
              <a:t>Проектирование нейронной </a:t>
            </a:r>
            <a:r>
              <a:rPr lang="ru-RU" sz="2400" dirty="0" smtClean="0">
                <a:hlinkClick r:id="rId10" action="ppaction://hlinksldjump"/>
              </a:rPr>
              <a:t>сети</a:t>
            </a:r>
            <a:endParaRPr lang="ru-RU" sz="2400" dirty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>
                <a:hlinkClick r:id="rId11" action="ppaction://hlinksldjump"/>
              </a:rPr>
              <a:t>Обоснование средств </a:t>
            </a:r>
            <a:r>
              <a:rPr lang="ru-RU" sz="2400" dirty="0" smtClean="0">
                <a:hlinkClick r:id="rId11" action="ppaction://hlinksldjump"/>
              </a:rPr>
              <a:t>разработки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12" action="ppaction://hlinksldjump"/>
              </a:rPr>
              <a:t>Реализация модуля сбора данных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13" action="ppaction://hlinksldjump"/>
              </a:rPr>
              <a:t>Реализация нейронной сети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14" action="ppaction://hlinksldjump"/>
              </a:rPr>
              <a:t>Реализация интерфейса</a:t>
            </a:r>
            <a:endParaRPr lang="ru-RU" sz="2400" dirty="0" smtClean="0"/>
          </a:p>
          <a:p>
            <a:pPr marL="630238" indent="-630238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hlinkClick r:id="rId15" action="ppaction://hlinksldjump"/>
              </a:rPr>
              <a:t>Заключение</a:t>
            </a:r>
            <a:endParaRPr lang="ru-RU" sz="240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  <a:endParaRPr lang="ru-RU" sz="12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Оглавление</a:t>
            </a:r>
            <a:endParaRPr lang="ru-RU" sz="12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1165" y="6313324"/>
            <a:ext cx="1473210" cy="475538"/>
          </a:xfrm>
          <a:prstGeom prst="rect">
            <a:avLst/>
          </a:prstGeom>
        </p:spPr>
      </p:pic>
      <p:sp>
        <p:nvSpPr>
          <p:cNvPr id="8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9" name="Рисунок 8">
            <a:hlinkClick r:id="rId17" action="ppaction://hlinksldjump"/>
          </p:cNvPr>
          <p:cNvPicPr>
            <a:picLocks noChangeAspect="1"/>
          </p:cNvPicPr>
          <p:nvPr/>
        </p:nvPicPr>
        <p:blipFill>
          <a:blip r:embed="rId1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Реализация модуля сбора данных</a:t>
            </a:r>
            <a:endParaRPr lang="ru-R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152582" y="5796699"/>
            <a:ext cx="547156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18 – Процесс работы алгоритма сбора параметров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582" y="1567599"/>
            <a:ext cx="6000750" cy="4229100"/>
          </a:xfrm>
          <a:prstGeom prst="rect">
            <a:avLst/>
          </a:prstGeom>
        </p:spPr>
      </p:pic>
      <p:sp>
        <p:nvSpPr>
          <p:cNvPr id="9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0" name="Рисунок 9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1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659411" y="4700684"/>
            <a:ext cx="509681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</a:t>
            </a:r>
            <a:r>
              <a:rPr lang="en-US" sz="1400" i="1" dirty="0" smtClean="0">
                <a:latin typeface="HSE Sans" panose="02000000000000000000" pitchFamily="2" charset="0"/>
              </a:rPr>
              <a:t>9</a:t>
            </a:r>
            <a:r>
              <a:rPr lang="ru-RU" sz="1400" i="1" dirty="0" smtClean="0">
                <a:latin typeface="HSE Sans" panose="02000000000000000000" pitchFamily="2" charset="0"/>
              </a:rPr>
              <a:t> – Коробчатая диаграмма до удаления выбросов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9" name="Рисунок 8"/>
          <p:cNvPicPr/>
          <p:nvPr/>
        </p:nvPicPr>
        <p:blipFill>
          <a:blip r:embed="rId3"/>
          <a:stretch>
            <a:fillRect/>
          </a:stretch>
        </p:blipFill>
        <p:spPr>
          <a:xfrm>
            <a:off x="243450" y="1815657"/>
            <a:ext cx="5872538" cy="2891256"/>
          </a:xfrm>
          <a:prstGeom prst="rect">
            <a:avLst/>
          </a:prstGeom>
        </p:spPr>
      </p:pic>
      <p:pic>
        <p:nvPicPr>
          <p:cNvPr id="10" name="Рисунок 9"/>
          <p:cNvPicPr/>
          <p:nvPr/>
        </p:nvPicPr>
        <p:blipFill>
          <a:blip r:embed="rId4"/>
          <a:stretch>
            <a:fillRect/>
          </a:stretch>
        </p:blipFill>
        <p:spPr>
          <a:xfrm>
            <a:off x="6115987" y="1815657"/>
            <a:ext cx="5850285" cy="28912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614336" y="4700684"/>
            <a:ext cx="525032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20– Коробчатая диаграмма после удаления выбросов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Реализация модуля сбора данных</a:t>
            </a:r>
            <a:endParaRPr lang="ru-RU" sz="1200" dirty="0"/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4" name="Рисунок 13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3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412944" y="5531369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21 – Тепловая карта значений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829" y="1523530"/>
            <a:ext cx="8195671" cy="4007839"/>
          </a:xfrm>
          <a:prstGeom prst="rect">
            <a:avLst/>
          </a:prstGeom>
        </p:spPr>
      </p:pic>
      <p:sp>
        <p:nvSpPr>
          <p:cNvPr id="11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Реализация модуля сбора данных</a:t>
            </a:r>
            <a:endParaRPr lang="ru-RU" sz="1200" dirty="0"/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3" name="Рисунок 12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3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Реализация нейронной сети</a:t>
            </a:r>
            <a:endParaRPr lang="ru-R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659411" y="5216577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22 – Процесс обучения нейронной сети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02337" y="4407108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23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– Формула расчета точности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9" name="Рисунок 8"/>
          <p:cNvPicPr/>
          <p:nvPr/>
        </p:nvPicPr>
        <p:blipFill>
          <a:blip r:embed="rId3"/>
          <a:stretch>
            <a:fillRect/>
          </a:stretch>
        </p:blipFill>
        <p:spPr>
          <a:xfrm>
            <a:off x="881528" y="1970598"/>
            <a:ext cx="4327972" cy="324597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934" y="3101948"/>
            <a:ext cx="3875114" cy="1305160"/>
          </a:xfrm>
          <a:prstGeom prst="rect">
            <a:avLst/>
          </a:prstGeom>
        </p:spPr>
      </p:pic>
      <p:sp>
        <p:nvSpPr>
          <p:cNvPr id="10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1" name="Рисунок 10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7275480" y="4788938"/>
            <a:ext cx="37496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dn</a:t>
            </a:r>
            <a:r>
              <a:rPr lang="ru-RU" dirty="0" smtClean="0"/>
              <a:t> – фактические кассовые </a:t>
            </a:r>
            <a:r>
              <a:rPr lang="ru-RU" dirty="0"/>
              <a:t>сборы </a:t>
            </a:r>
          </a:p>
          <a:p>
            <a:r>
              <a:rPr lang="en-US" dirty="0" err="1" smtClean="0"/>
              <a:t>yn</a:t>
            </a:r>
            <a:r>
              <a:rPr lang="ru-RU" dirty="0" smtClean="0"/>
              <a:t> – прогнозируемая </a:t>
            </a:r>
            <a:r>
              <a:rPr lang="ru-RU" dirty="0"/>
              <a:t>величина</a:t>
            </a:r>
          </a:p>
          <a:p>
            <a:r>
              <a:rPr lang="ru-RU" dirty="0" smtClean="0"/>
              <a:t>N – количество  </a:t>
            </a:r>
            <a:r>
              <a:rPr lang="ru-RU" dirty="0"/>
              <a:t>элементов выборки</a:t>
            </a:r>
          </a:p>
        </p:txBody>
      </p:sp>
    </p:spTree>
    <p:extLst>
      <p:ext uri="{BB962C8B-B14F-4D97-AF65-F5344CB8AC3E}">
        <p14:creationId xmlns:p14="http://schemas.microsoft.com/office/powerpoint/2010/main" val="363742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Тестирование нейронной сети</a:t>
            </a:r>
            <a:endParaRPr lang="ru-RU" sz="1200" dirty="0"/>
          </a:p>
        </p:txBody>
      </p:sp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2884070315"/>
              </p:ext>
            </p:extLst>
          </p:nvPr>
        </p:nvGraphicFramePr>
        <p:xfrm>
          <a:off x="914401" y="1226002"/>
          <a:ext cx="9908498" cy="47903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87697" y="5977720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24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– Результат работы нейронной сети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Реализация интерфейса</a:t>
            </a:r>
            <a:endParaRPr lang="ru-RU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382751" y="5263993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25 – Интерфейс программы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299804" y="1810974"/>
            <a:ext cx="6938101" cy="3468009"/>
          </a:xfrm>
          <a:prstGeom prst="rect">
            <a:avLst/>
          </a:prstGeom>
        </p:spPr>
      </p:pic>
      <p:sp>
        <p:nvSpPr>
          <p:cNvPr id="9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0" name="Рисунок 9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939" y="1415152"/>
            <a:ext cx="4362138" cy="436213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37905" y="5535357"/>
            <a:ext cx="477220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</a:t>
            </a:r>
            <a:r>
              <a:rPr lang="en-US" sz="1400" i="1" dirty="0" smtClean="0">
                <a:latin typeface="HSE Sans" panose="02000000000000000000" pitchFamily="2" charset="0"/>
              </a:rPr>
              <a:t> </a:t>
            </a:r>
            <a:r>
              <a:rPr lang="ru-RU" sz="1400" i="1" dirty="0" smtClean="0">
                <a:latin typeface="HSE Sans" panose="02000000000000000000" pitchFamily="2" charset="0"/>
              </a:rPr>
              <a:t>26 – Бот для прогнозирования рентабельности кинобизнеса</a:t>
            </a:r>
            <a:endParaRPr lang="ru-RU" sz="1400" i="1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2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Заключение</a:t>
            </a:r>
            <a:endParaRPr lang="ru-RU" sz="1200" dirty="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9534" y="1973730"/>
            <a:ext cx="10749249" cy="2268486"/>
          </a:xfrm>
        </p:spPr>
        <p:txBody>
          <a:bodyPr numCol="1">
            <a:noAutofit/>
          </a:bodyPr>
          <a:lstStyle/>
          <a:p>
            <a:pPr marL="542925" indent="-542925">
              <a:spcBef>
                <a:spcPts val="0"/>
              </a:spcBef>
              <a:buFont typeface="+mj-lt"/>
              <a:buAutoNum type="arabicPeriod"/>
            </a:pPr>
            <a:r>
              <a:rPr lang="ru-RU" sz="2800" dirty="0" smtClean="0"/>
              <a:t>Проведен анализ области машинного обучения и конкретизированы требования к системе</a:t>
            </a:r>
          </a:p>
          <a:p>
            <a:pPr marL="542925" indent="-542925">
              <a:spcBef>
                <a:spcPts val="0"/>
              </a:spcBef>
              <a:buFont typeface="+mj-lt"/>
              <a:buAutoNum type="arabicPeriod"/>
            </a:pPr>
            <a:r>
              <a:rPr lang="ru-RU" sz="2800" dirty="0" smtClean="0"/>
              <a:t>Нейронная сеть и модули системы спроектированы</a:t>
            </a:r>
          </a:p>
          <a:p>
            <a:pPr marL="542925" indent="-542925">
              <a:spcBef>
                <a:spcPts val="0"/>
              </a:spcBef>
              <a:buFont typeface="+mj-lt"/>
              <a:buAutoNum type="arabicPeriod"/>
            </a:pPr>
            <a:r>
              <a:rPr lang="ru-RU" sz="2800" dirty="0" smtClean="0"/>
              <a:t>Нейронная сеть и </a:t>
            </a:r>
            <a:r>
              <a:rPr lang="en-US" sz="2800" dirty="0" smtClean="0"/>
              <a:t>MVP</a:t>
            </a:r>
            <a:r>
              <a:rPr lang="ru-RU" sz="2800" dirty="0" smtClean="0"/>
              <a:t> система разработаны и протестированы</a:t>
            </a:r>
            <a:endParaRPr lang="ru-RU" sz="2800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699534" y="4736892"/>
            <a:ext cx="10912839" cy="1504404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r>
              <a:rPr lang="ru-RU" sz="2400" dirty="0" smtClean="0"/>
              <a:t>Подготовлена </a:t>
            </a:r>
            <a:r>
              <a:rPr lang="ru-RU" sz="2400" dirty="0"/>
              <a:t>научная статья, представленная на </a:t>
            </a:r>
            <a:r>
              <a:rPr lang="ru-RU" sz="2400" dirty="0" smtClean="0"/>
              <a:t>«</a:t>
            </a:r>
            <a:r>
              <a:rPr lang="en-US" sz="2400" dirty="0" smtClean="0"/>
              <a:t>VIII</a:t>
            </a:r>
            <a:r>
              <a:rPr lang="ru-RU" sz="2400" dirty="0" smtClean="0"/>
              <a:t> всероссийскую научно-практическую конференцию с международным участием «</a:t>
            </a:r>
            <a:r>
              <a:rPr lang="ru-RU" sz="2400" dirty="0"/>
              <a:t>ИСКУССТВЕННЫЙ ИНТЕЛЛЕКТ В РЕШЕНИИ АКТУАЛЬНЫХ СОЦИАЛЬНЫХ И ЭКОНОМИЧЕСКИХ ПРОБЛЕМ ХХI </a:t>
            </a:r>
            <a:r>
              <a:rPr lang="ru-RU" sz="2400" dirty="0" smtClean="0"/>
              <a:t>ВЕКА»</a:t>
            </a:r>
            <a:endParaRPr lang="ru-RU" sz="240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724012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2" name="Рисунок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05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19921" y="119920"/>
            <a:ext cx="11941904" cy="661107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2228035" y="374831"/>
            <a:ext cx="7725676" cy="869403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ru-RU" sz="4400" b="1" dirty="0" smtClean="0">
                <a:solidFill>
                  <a:schemeClr val="bg1"/>
                </a:solidFill>
              </a:rPr>
              <a:t>СПАСИБО ЗА ВНИМАНИЕ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2228035" y="1244234"/>
            <a:ext cx="7725676" cy="869403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ru-RU" sz="2800" b="1" dirty="0" smtClean="0">
                <a:solidFill>
                  <a:schemeClr val="bg1"/>
                </a:solidFill>
              </a:rPr>
              <a:t>РАД ОТВЕТИТЬ НА ВАШИ ВОПРОСЫ</a:t>
            </a:r>
            <a:endParaRPr lang="ru-RU" sz="2800" b="1" dirty="0">
              <a:solidFill>
                <a:schemeClr val="bg1"/>
              </a:solidFill>
            </a:endParaRP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391826" y="6086245"/>
            <a:ext cx="2486285" cy="219073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ru-RU" sz="1200" b="1" dirty="0" smtClean="0">
                <a:solidFill>
                  <a:schemeClr val="bg1"/>
                </a:solidFill>
              </a:rPr>
              <a:t>Автор: Чепоков Е.С.</a:t>
            </a:r>
            <a:endParaRPr lang="ru-RU" sz="1200" b="1" dirty="0">
              <a:solidFill>
                <a:schemeClr val="bg1"/>
              </a:solidFill>
            </a:endParaRP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4847729" y="6086244"/>
            <a:ext cx="2486285" cy="219073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ru-RU" sz="1200" b="1" dirty="0" smtClean="0">
                <a:solidFill>
                  <a:schemeClr val="bg1"/>
                </a:solidFill>
              </a:rPr>
              <a:t>Телефон: +7 (951) 95-94-666</a:t>
            </a:r>
            <a:endParaRPr lang="ru-RU" sz="1200" b="1" dirty="0">
              <a:solidFill>
                <a:schemeClr val="bg1"/>
              </a:solidFill>
            </a:endParaRP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8786318" y="6086246"/>
            <a:ext cx="3275504" cy="219073"/>
          </a:xfrm>
          <a:prstGeom prst="rect">
            <a:avLst/>
          </a:prstGeom>
        </p:spPr>
        <p:txBody>
          <a:bodyPr vert="horz" lIns="0" tIns="0" rIns="0" bIns="45720" numCol="1" spcCol="25200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ru-RU" sz="1200" b="1" dirty="0" smtClean="0">
                <a:solidFill>
                  <a:schemeClr val="bg1"/>
                </a:solidFill>
              </a:rPr>
              <a:t>Электронная почта: </a:t>
            </a:r>
            <a:r>
              <a:rPr lang="en-US" sz="1200" b="1" dirty="0" smtClean="0">
                <a:solidFill>
                  <a:schemeClr val="bg1"/>
                </a:solidFill>
              </a:rPr>
              <a:t>eschepokov@edu.hse.ru</a:t>
            </a:r>
            <a:endParaRPr lang="ru-RU" sz="1200" b="1" dirty="0">
              <a:solidFill>
                <a:schemeClr val="bg1"/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910" y="1336078"/>
            <a:ext cx="4969239" cy="496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6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94" y="227535"/>
            <a:ext cx="2180199" cy="1224000"/>
          </a:xfrm>
          <a:prstGeom prst="rect">
            <a:avLst/>
          </a:prstGeom>
        </p:spPr>
      </p:pic>
      <p:pic>
        <p:nvPicPr>
          <p:cNvPr id="10" name="Рисунок 9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3886" y="230103"/>
            <a:ext cx="2180199" cy="1221432"/>
          </a:xfrm>
          <a:prstGeom prst="rect">
            <a:avLst/>
          </a:prstGeom>
        </p:spPr>
      </p:pic>
      <p:pic>
        <p:nvPicPr>
          <p:cNvPr id="11" name="Рисунок 10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1917" y="227535"/>
            <a:ext cx="2170641" cy="1224000"/>
          </a:xfrm>
          <a:prstGeom prst="rect">
            <a:avLst/>
          </a:prstGeom>
        </p:spPr>
      </p:pic>
      <p:pic>
        <p:nvPicPr>
          <p:cNvPr id="12" name="Рисунок 11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09683" y="227535"/>
            <a:ext cx="2172781" cy="1224000"/>
          </a:xfrm>
          <a:prstGeom prst="rect">
            <a:avLst/>
          </a:prstGeom>
        </p:spPr>
      </p:pic>
      <p:pic>
        <p:nvPicPr>
          <p:cNvPr id="13" name="Рисунок 12">
            <a:hlinkClick r:id="rId10" action="ppaction://hlinksldjump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51524" y="227535"/>
            <a:ext cx="2177506" cy="1224000"/>
          </a:xfrm>
          <a:prstGeom prst="rect">
            <a:avLst/>
          </a:prstGeom>
        </p:spPr>
      </p:pic>
      <p:pic>
        <p:nvPicPr>
          <p:cNvPr id="14" name="Рисунок 13">
            <a:hlinkClick r:id="rId12" action="ppaction://hlinksldjump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71917" y="1514018"/>
            <a:ext cx="2177506" cy="1221985"/>
          </a:xfrm>
          <a:prstGeom prst="rect">
            <a:avLst/>
          </a:prstGeom>
        </p:spPr>
      </p:pic>
      <p:pic>
        <p:nvPicPr>
          <p:cNvPr id="15" name="Рисунок 14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11823" y="1512003"/>
            <a:ext cx="2170641" cy="1224000"/>
          </a:xfrm>
          <a:prstGeom prst="rect">
            <a:avLst/>
          </a:prstGeom>
        </p:spPr>
      </p:pic>
      <p:pic>
        <p:nvPicPr>
          <p:cNvPr id="16" name="Рисунок 15">
            <a:hlinkClick r:id="rId16" action="ppaction://hlinksldjump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651524" y="1514018"/>
            <a:ext cx="2177506" cy="1224000"/>
          </a:xfrm>
          <a:prstGeom prst="rect">
            <a:avLst/>
          </a:prstGeom>
        </p:spPr>
      </p:pic>
      <p:pic>
        <p:nvPicPr>
          <p:cNvPr id="17" name="Рисунок 16">
            <a:hlinkClick r:id="rId18" action="ppaction://hlinksldjump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01695" y="2809289"/>
            <a:ext cx="2175355" cy="1224000"/>
          </a:xfrm>
          <a:prstGeom prst="rect">
            <a:avLst/>
          </a:prstGeom>
        </p:spPr>
      </p:pic>
      <p:pic>
        <p:nvPicPr>
          <p:cNvPr id="18" name="Рисунок 17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645408" y="2810549"/>
            <a:ext cx="2177506" cy="1224000"/>
          </a:xfrm>
          <a:prstGeom prst="rect">
            <a:avLst/>
          </a:prstGeom>
        </p:spPr>
      </p:pic>
      <p:pic>
        <p:nvPicPr>
          <p:cNvPr id="19" name="Рисунок 18">
            <a:hlinkClick r:id="rId22" action="ppaction://hlinksldjump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971917" y="2820940"/>
            <a:ext cx="2178044" cy="1224000"/>
          </a:xfrm>
          <a:prstGeom prst="rect">
            <a:avLst/>
          </a:prstGeom>
        </p:spPr>
      </p:pic>
      <p:pic>
        <p:nvPicPr>
          <p:cNvPr id="20" name="Рисунок 19">
            <a:hlinkClick r:id="rId24" action="ppaction://hlinksldjump"/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313476" y="2820940"/>
            <a:ext cx="2174818" cy="1224000"/>
          </a:xfrm>
          <a:prstGeom prst="rect">
            <a:avLst/>
          </a:prstGeom>
        </p:spPr>
      </p:pic>
      <p:pic>
        <p:nvPicPr>
          <p:cNvPr id="21" name="Рисунок 20">
            <a:hlinkClick r:id="rId26" action="ppaction://hlinksldjump"/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644828" y="2832497"/>
            <a:ext cx="2182250" cy="1224000"/>
          </a:xfrm>
          <a:prstGeom prst="rect">
            <a:avLst/>
          </a:prstGeom>
        </p:spPr>
      </p:pic>
      <p:pic>
        <p:nvPicPr>
          <p:cNvPr id="22" name="Рисунок 21">
            <a:hlinkClick r:id="rId28" action="ppaction://hlinksldjump"/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07074" y="4113943"/>
            <a:ext cx="2172781" cy="1224000"/>
          </a:xfrm>
          <a:prstGeom prst="rect">
            <a:avLst/>
          </a:prstGeom>
        </p:spPr>
      </p:pic>
      <p:pic>
        <p:nvPicPr>
          <p:cNvPr id="23" name="Рисунок 22">
            <a:hlinkClick r:id="rId30" action="ppaction://hlinksldjump"/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638757" y="4113313"/>
            <a:ext cx="2170641" cy="1224000"/>
          </a:xfrm>
          <a:prstGeom prst="rect">
            <a:avLst/>
          </a:prstGeom>
        </p:spPr>
      </p:pic>
      <p:pic>
        <p:nvPicPr>
          <p:cNvPr id="24" name="Рисунок 23">
            <a:hlinkClick r:id="rId32" action="ppaction://hlinksldjump"/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977812" y="4117316"/>
            <a:ext cx="2182250" cy="1224000"/>
          </a:xfrm>
          <a:prstGeom prst="rect">
            <a:avLst/>
          </a:prstGeom>
        </p:spPr>
      </p:pic>
      <p:pic>
        <p:nvPicPr>
          <p:cNvPr id="25" name="Рисунок 24">
            <a:hlinkClick r:id="rId34" action="ppaction://hlinksldjump"/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318687" y="4114544"/>
            <a:ext cx="2172781" cy="1224000"/>
          </a:xfrm>
          <a:prstGeom prst="rect">
            <a:avLst/>
          </a:prstGeom>
        </p:spPr>
      </p:pic>
      <p:pic>
        <p:nvPicPr>
          <p:cNvPr id="26" name="Рисунок 25">
            <a:hlinkClick r:id="rId36" action="ppaction://hlinksldjump"/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9640062" y="4113313"/>
            <a:ext cx="2187016" cy="1224000"/>
          </a:xfrm>
          <a:prstGeom prst="rect">
            <a:avLst/>
          </a:prstGeom>
        </p:spPr>
      </p:pic>
      <p:pic>
        <p:nvPicPr>
          <p:cNvPr id="27" name="Рисунок 26">
            <a:hlinkClick r:id="rId38" action="ppaction://hlinksldjump"/>
          </p:cNvPr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307074" y="5401547"/>
            <a:ext cx="2170641" cy="1224000"/>
          </a:xfrm>
          <a:prstGeom prst="rect">
            <a:avLst/>
          </a:prstGeom>
        </p:spPr>
      </p:pic>
      <p:pic>
        <p:nvPicPr>
          <p:cNvPr id="28" name="Рисунок 27">
            <a:hlinkClick r:id="rId40" action="ppaction://hlinksldjump"/>
          </p:cNvPr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2639292" y="5401547"/>
            <a:ext cx="2170106" cy="1224000"/>
          </a:xfrm>
          <a:prstGeom prst="rect">
            <a:avLst/>
          </a:prstGeom>
        </p:spPr>
      </p:pic>
      <p:pic>
        <p:nvPicPr>
          <p:cNvPr id="29" name="Рисунок 28">
            <a:hlinkClick r:id="rId42" action="ppaction://hlinksldjump"/>
          </p:cNvPr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4977812" y="5401547"/>
            <a:ext cx="2182250" cy="1224000"/>
          </a:xfrm>
          <a:prstGeom prst="rect">
            <a:avLst/>
          </a:prstGeom>
        </p:spPr>
      </p:pic>
      <p:pic>
        <p:nvPicPr>
          <p:cNvPr id="30" name="Рисунок 29">
            <a:hlinkClick r:id="rId44" action="ppaction://hlinksldjump"/>
          </p:cNvPr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7320340" y="5406662"/>
            <a:ext cx="2172781" cy="1224000"/>
          </a:xfrm>
          <a:prstGeom prst="rect">
            <a:avLst/>
          </a:prstGeom>
        </p:spPr>
      </p:pic>
      <p:pic>
        <p:nvPicPr>
          <p:cNvPr id="31" name="Рисунок 30">
            <a:hlinkClick r:id="rId46" action="ppaction://hlinksldjump"/>
          </p:cNvPr>
          <p:cNvPicPr>
            <a:picLocks noChangeAspect="1"/>
          </p:cNvPicPr>
          <p:nvPr/>
        </p:nvPicPr>
        <p:blipFill>
          <a:blip r:embed="rId47"/>
          <a:stretch>
            <a:fillRect/>
          </a:stretch>
        </p:blipFill>
        <p:spPr>
          <a:xfrm>
            <a:off x="301696" y="1512003"/>
            <a:ext cx="2172781" cy="1224000"/>
          </a:xfrm>
          <a:prstGeom prst="rect">
            <a:avLst/>
          </a:prstGeom>
        </p:spPr>
      </p:pic>
      <p:pic>
        <p:nvPicPr>
          <p:cNvPr id="32" name="Рисунок 31">
            <a:hlinkClick r:id="rId48" action="ppaction://hlinksldjump"/>
          </p:cNvPr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2633979" y="1510478"/>
            <a:ext cx="2180199" cy="1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83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700" y="2179524"/>
            <a:ext cx="3816411" cy="2925915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60" y="1889050"/>
            <a:ext cx="7797740" cy="350686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612580" y="5395914"/>
            <a:ext cx="531287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1 – Суммарная прибыль мирового рынка кинопроката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833769" y="5426692"/>
            <a:ext cx="299634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2 – Доли Театрального, Цифрового и Физического кинопроката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/>
              <a:t>Пермь, </a:t>
            </a:r>
            <a:r>
              <a:rPr lang="ru-RU" sz="1200" dirty="0" smtClean="0"/>
              <a:t>2022</a:t>
            </a:r>
            <a:endParaRPr lang="ru-RU" sz="1200" dirty="0"/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Актуальность</a:t>
            </a:r>
            <a:endParaRPr lang="ru-RU" sz="120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0" name="Рисунок 9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8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5;g11db8c33195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204" y="1148400"/>
            <a:ext cx="6231315" cy="32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94;g11db8c33195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2079" y="3415508"/>
            <a:ext cx="6081804" cy="29336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1230312" y="4367214"/>
            <a:ext cx="44577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3 – Ежегодные продажи билетов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30681" y="6349207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4 – Количество ежегодно выпускаемых картин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55459"/>
              </p:ext>
            </p:extLst>
          </p:nvPr>
        </p:nvGraphicFramePr>
        <p:xfrm>
          <a:off x="264650" y="4919061"/>
          <a:ext cx="5423362" cy="1645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6385">
                  <a:extLst>
                    <a:ext uri="{9D8B030D-6E8A-4147-A177-3AD203B41FA5}">
                      <a16:colId xmlns:a16="http://schemas.microsoft.com/office/drawing/2014/main" val="3029145300"/>
                    </a:ext>
                  </a:extLst>
                </a:gridCol>
                <a:gridCol w="1683026">
                  <a:extLst>
                    <a:ext uri="{9D8B030D-6E8A-4147-A177-3AD203B41FA5}">
                      <a16:colId xmlns:a16="http://schemas.microsoft.com/office/drawing/2014/main" val="3291800436"/>
                    </a:ext>
                  </a:extLst>
                </a:gridCol>
                <a:gridCol w="1444487">
                  <a:extLst>
                    <a:ext uri="{9D8B030D-6E8A-4147-A177-3AD203B41FA5}">
                      <a16:colId xmlns:a16="http://schemas.microsoft.com/office/drawing/2014/main" val="3893498231"/>
                    </a:ext>
                  </a:extLst>
                </a:gridCol>
                <a:gridCol w="1719464">
                  <a:extLst>
                    <a:ext uri="{9D8B030D-6E8A-4147-A177-3AD203B41FA5}">
                      <a16:colId xmlns:a16="http://schemas.microsoft.com/office/drawing/2014/main" val="3288271499"/>
                    </a:ext>
                  </a:extLst>
                </a:gridCol>
              </a:tblGrid>
              <a:tr h="656873"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HSE Sans" panose="02000306020200020003" pitchFamily="50" charset="0"/>
                        </a:rPr>
                        <a:t>Год</a:t>
                      </a:r>
                      <a:endParaRPr lang="ru-RU" sz="1400" dirty="0">
                        <a:latin typeface="HSE Sans" panose="02000306020200020003" pitchFamily="50" charset="0"/>
                      </a:endParaRPr>
                    </a:p>
                  </a:txBody>
                  <a:tcPr marL="75936" marR="75936" marT="37968" marB="37968"/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HSE Sans" panose="02000306020200020003" pitchFamily="50" charset="0"/>
                        </a:rPr>
                        <a:t>Общее количество проданных билетов</a:t>
                      </a:r>
                      <a:endParaRPr lang="ru-RU" sz="1400" dirty="0">
                        <a:latin typeface="HSE Sans" panose="02000306020200020003" pitchFamily="50" charset="0"/>
                      </a:endParaRPr>
                    </a:p>
                  </a:txBody>
                  <a:tcPr marL="75936" marR="75936" marT="37968" marB="37968"/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HSE Sans" panose="02000306020200020003" pitchFamily="50" charset="0"/>
                        </a:rPr>
                        <a:t>Итоговые кассовые сборы</a:t>
                      </a:r>
                      <a:endParaRPr lang="ru-RU" sz="1400" dirty="0">
                        <a:latin typeface="HSE Sans" panose="02000306020200020003" pitchFamily="50" charset="0"/>
                      </a:endParaRPr>
                    </a:p>
                  </a:txBody>
                  <a:tcPr marL="75936" marR="75936" marT="37968" marB="37968"/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HSE Sans" panose="02000306020200020003" pitchFamily="50" charset="0"/>
                        </a:rPr>
                        <a:t>Общее количество выпущенных фильмов</a:t>
                      </a:r>
                      <a:endParaRPr lang="ru-RU" sz="1400" dirty="0">
                        <a:latin typeface="HSE Sans" panose="02000306020200020003" pitchFamily="50" charset="0"/>
                      </a:endParaRPr>
                    </a:p>
                  </a:txBody>
                  <a:tcPr marL="75936" marR="75936" marT="37968" marB="37968"/>
                </a:tc>
                <a:extLst>
                  <a:ext uri="{0D108BD9-81ED-4DB2-BD59-A6C34878D82A}">
                    <a16:rowId xmlns:a16="http://schemas.microsoft.com/office/drawing/2014/main" val="3230715846"/>
                  </a:ext>
                </a:extLst>
              </a:tr>
              <a:tr h="272801">
                <a:tc>
                  <a:txBody>
                    <a:bodyPr/>
                    <a:lstStyle/>
                    <a:p>
                      <a:r>
                        <a:rPr lang="ru-RU" sz="15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497,910,076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$4,565,836,737</a:t>
                      </a:r>
                      <a:endParaRPr lang="ru-RU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(35)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extLst>
                  <a:ext uri="{0D108BD9-81ED-4DB2-BD59-A6C34878D82A}">
                    <a16:rowId xmlns:a16="http://schemas.microsoft.com/office/drawing/2014/main" val="105692722"/>
                  </a:ext>
                </a:extLst>
              </a:tr>
              <a:tr h="265400">
                <a:tc>
                  <a:txBody>
                    <a:bodyPr/>
                    <a:lstStyle/>
                    <a:p>
                      <a:r>
                        <a:rPr lang="ru-RU" sz="15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221,762,724</a:t>
                      </a:r>
                      <a:endParaRPr lang="ru-RU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$2,033,566,047</a:t>
                      </a:r>
                      <a:endParaRPr lang="ru-RU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34 (23)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extLst>
                  <a:ext uri="{0D108BD9-81ED-4DB2-BD59-A6C34878D82A}">
                    <a16:rowId xmlns:a16="http://schemas.microsoft.com/office/drawing/2014/main" val="428646700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ru-RU" sz="15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1,228,766,802</a:t>
                      </a:r>
                      <a:endParaRPr lang="ru-RU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$11,255,506,522</a:t>
                      </a:r>
                      <a:endParaRPr lang="ru-RU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87</a:t>
                      </a:r>
                      <a:r>
                        <a:rPr lang="ru-RU" sz="15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(44)</a:t>
                      </a:r>
                      <a:endParaRPr lang="ru-RU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5936" marR="75936" marT="37968" marB="37968" anchor="ctr"/>
                </a:tc>
                <a:extLst>
                  <a:ext uri="{0D108BD9-81ED-4DB2-BD59-A6C34878D82A}">
                    <a16:rowId xmlns:a16="http://schemas.microsoft.com/office/drawing/2014/main" val="1993681941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78925" y="4681686"/>
            <a:ext cx="43436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1400" i="1" dirty="0" smtClean="0">
                <a:latin typeface="HSE Sans" panose="02000000000000000000" pitchFamily="2" charset="0"/>
              </a:rPr>
              <a:t>Таблица 1 – Итоги продаж последних 3-х лет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Актуальность</a:t>
            </a:r>
            <a:endParaRPr lang="ru-RU" sz="1200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12" name="Рисунок 1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0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Стрелка вниз 18"/>
          <p:cNvSpPr/>
          <p:nvPr/>
        </p:nvSpPr>
        <p:spPr>
          <a:xfrm>
            <a:off x="8521148" y="4856903"/>
            <a:ext cx="424069" cy="437323"/>
          </a:xfrm>
          <a:prstGeom prst="downArrow">
            <a:avLst>
              <a:gd name="adj1" fmla="val 41016"/>
              <a:gd name="adj2" fmla="val 48502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низ 17"/>
          <p:cNvSpPr/>
          <p:nvPr/>
        </p:nvSpPr>
        <p:spPr>
          <a:xfrm>
            <a:off x="8521148" y="3910753"/>
            <a:ext cx="424069" cy="437323"/>
          </a:xfrm>
          <a:prstGeom prst="downArrow">
            <a:avLst>
              <a:gd name="adj1" fmla="val 41016"/>
              <a:gd name="adj2" fmla="val 48502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Стрелка вниз 2"/>
          <p:cNvSpPr/>
          <p:nvPr/>
        </p:nvSpPr>
        <p:spPr>
          <a:xfrm>
            <a:off x="8521148" y="2082417"/>
            <a:ext cx="424069" cy="437323"/>
          </a:xfrm>
          <a:prstGeom prst="downArrow">
            <a:avLst>
              <a:gd name="adj1" fmla="val 41016"/>
              <a:gd name="adj2" fmla="val 48502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 вниз 13"/>
          <p:cNvSpPr/>
          <p:nvPr/>
        </p:nvSpPr>
        <p:spPr>
          <a:xfrm>
            <a:off x="8521148" y="3002703"/>
            <a:ext cx="424069" cy="437323"/>
          </a:xfrm>
          <a:prstGeom prst="downArrow">
            <a:avLst>
              <a:gd name="adj1" fmla="val 41016"/>
              <a:gd name="adj2" fmla="val 48502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pic>
        <p:nvPicPr>
          <p:cNvPr id="1028" name="Picture 4" descr="Блок-схема съемки фильма Бесплатные вектор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41" y="1245705"/>
            <a:ext cx="5165084" cy="5165084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6917635" y="1789042"/>
            <a:ext cx="3525078" cy="3578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HSE Sans" panose="02000306020200020003" pitchFamily="50" charset="0"/>
              </a:rPr>
              <a:t>Написание </a:t>
            </a:r>
            <a:r>
              <a:rPr lang="ru-RU" dirty="0">
                <a:latin typeface="HSE Sans" panose="02000306020200020003" pitchFamily="50" charset="0"/>
              </a:rPr>
              <a:t>сценария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917635" y="2715211"/>
            <a:ext cx="3525078" cy="3578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HSE Sans" panose="02000306020200020003" pitchFamily="50" charset="0"/>
              </a:rPr>
              <a:t>Подбор творческой группы 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6917635" y="3641380"/>
            <a:ext cx="3525078" cy="3578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HSE Sans" panose="02000306020200020003" pitchFamily="50" charset="0"/>
              </a:rPr>
              <a:t>Съемочный процесс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6917635" y="4567549"/>
            <a:ext cx="3525078" cy="3578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HSE Sans" panose="02000306020200020003" pitchFamily="50" charset="0"/>
              </a:rPr>
              <a:t>Монтажный период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6917635" y="5493718"/>
            <a:ext cx="3525078" cy="3578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HSE Sans" panose="02000306020200020003" pitchFamily="50" charset="0"/>
              </a:rPr>
              <a:t>Тиражирование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1180" y="6349207"/>
            <a:ext cx="47722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 smtClean="0">
                <a:latin typeface="HSE Sans" panose="02000000000000000000" pitchFamily="2" charset="0"/>
              </a:rPr>
              <a:t>Рисунок 5 – Процесс создания кинокартин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577424" y="1591177"/>
            <a:ext cx="4205499" cy="1922654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Актуальность</a:t>
            </a:r>
            <a:endParaRPr lang="ru-RU" sz="1200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23" name="Рисунок 22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  <p:sp>
        <p:nvSpPr>
          <p:cNvPr id="25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79825" y="1253521"/>
            <a:ext cx="6021111" cy="336029"/>
          </a:xfrm>
        </p:spPr>
        <p:txBody>
          <a:bodyPr numCol="1">
            <a:normAutofit/>
          </a:bodyPr>
          <a:lstStyle/>
          <a:p>
            <a:pPr marL="177800"/>
            <a:r>
              <a:rPr lang="ru-RU" sz="1800" b="1" dirty="0" smtClean="0"/>
              <a:t>Снижение производственных и инвестиционных рисков 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38275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Постановка цели и задач</a:t>
            </a:r>
            <a:endParaRPr lang="ru-RU" sz="1200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1797" y="1359259"/>
            <a:ext cx="11191009" cy="2149603"/>
          </a:xfrm>
        </p:spPr>
        <p:txBody>
          <a:bodyPr numCol="1">
            <a:normAutofit/>
          </a:bodyPr>
          <a:lstStyle/>
          <a:p>
            <a:pPr marL="177800"/>
            <a:r>
              <a:rPr lang="ru-RU" sz="2800" b="1" dirty="0"/>
              <a:t>Объект</a:t>
            </a:r>
            <a:r>
              <a:rPr lang="ru-RU" sz="2800" b="1" dirty="0" smtClean="0"/>
              <a:t>: </a:t>
            </a:r>
            <a:r>
              <a:rPr lang="ru-RU" sz="2800" dirty="0" smtClean="0"/>
              <a:t>Алгоритмы </a:t>
            </a:r>
            <a:r>
              <a:rPr lang="ru-RU" sz="2800" dirty="0"/>
              <a:t>систем машинного обучения.</a:t>
            </a:r>
          </a:p>
          <a:p>
            <a:pPr marL="177800"/>
            <a:r>
              <a:rPr lang="ru-RU" sz="2800" b="1" dirty="0"/>
              <a:t>Предмет</a:t>
            </a:r>
            <a:r>
              <a:rPr lang="ru-RU" sz="2800" b="1" dirty="0" smtClean="0"/>
              <a:t>: </a:t>
            </a:r>
            <a:r>
              <a:rPr lang="ru-RU" sz="2800" dirty="0" smtClean="0"/>
              <a:t>Разработка </a:t>
            </a:r>
            <a:r>
              <a:rPr lang="ru-RU" sz="2800" dirty="0"/>
              <a:t>алгоритма системы машинного обучения.</a:t>
            </a:r>
          </a:p>
          <a:p>
            <a:pPr marL="177800"/>
            <a:r>
              <a:rPr lang="ru-RU" sz="2800" b="1" dirty="0" smtClean="0"/>
              <a:t>Цель: </a:t>
            </a:r>
            <a:r>
              <a:rPr lang="ru-RU" sz="2800" dirty="0" smtClean="0"/>
              <a:t>Разработать систему машинного обучения для прогнозирования рентабельности кинобизнеса.</a:t>
            </a:r>
            <a:endParaRPr lang="ru-RU" sz="2800" dirty="0"/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53356540-7218-FF4B-B6BC-5BD291A372E2}"/>
              </a:ext>
            </a:extLst>
          </p:cNvPr>
          <p:cNvSpPr txBox="1">
            <a:spLocks/>
          </p:cNvSpPr>
          <p:nvPr/>
        </p:nvSpPr>
        <p:spPr>
          <a:xfrm>
            <a:off x="401799" y="3537679"/>
            <a:ext cx="10597506" cy="2860810"/>
          </a:xfrm>
          <a:prstGeom prst="rect">
            <a:avLst/>
          </a:prstGeom>
        </p:spPr>
        <p:txBody>
          <a:bodyPr vert="horz" lIns="0" tIns="0" rIns="0" bIns="45720" numCol="1" spcCol="25200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>
              <a:spcBef>
                <a:spcPts val="0"/>
              </a:spcBef>
            </a:pPr>
            <a:r>
              <a:rPr lang="ru-RU" sz="3200" b="1" dirty="0" smtClean="0"/>
              <a:t>Задачи:</a:t>
            </a:r>
          </a:p>
          <a:p>
            <a:pPr marL="635000" indent="-269875" algn="just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ru-RU" sz="3000" dirty="0"/>
              <a:t>Провести анализ </a:t>
            </a:r>
            <a:r>
              <a:rPr lang="ru-RU" sz="3000" dirty="0" smtClean="0"/>
              <a:t>области </a:t>
            </a:r>
            <a:r>
              <a:rPr lang="ru-RU" sz="3000" dirty="0"/>
              <a:t>машинного обучения и методов </a:t>
            </a:r>
            <a:r>
              <a:rPr lang="ru-RU" sz="3000" dirty="0" smtClean="0"/>
              <a:t>прогнозирования.</a:t>
            </a:r>
          </a:p>
          <a:p>
            <a:pPr marL="635000" indent="-269875" algn="just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ru-RU" sz="3000" dirty="0" smtClean="0"/>
              <a:t>Спроектировать систему.</a:t>
            </a:r>
            <a:endParaRPr lang="ru-RU" sz="3000" dirty="0"/>
          </a:p>
          <a:p>
            <a:pPr marL="635000" indent="-269875" algn="just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ru-RU" sz="3000" dirty="0" smtClean="0"/>
              <a:t>Реализовать и протестировать систему.</a:t>
            </a:r>
            <a:endParaRPr lang="ru-RU" sz="300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1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Анализ предметной области</a:t>
            </a:r>
            <a:endParaRPr lang="ru-RU" sz="1200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210215"/>
              </p:ext>
            </p:extLst>
          </p:nvPr>
        </p:nvGraphicFramePr>
        <p:xfrm>
          <a:off x="902630" y="1548279"/>
          <a:ext cx="10480104" cy="4613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0026">
                  <a:extLst>
                    <a:ext uri="{9D8B030D-6E8A-4147-A177-3AD203B41FA5}">
                      <a16:colId xmlns:a16="http://schemas.microsoft.com/office/drawing/2014/main" val="1754316315"/>
                    </a:ext>
                  </a:extLst>
                </a:gridCol>
                <a:gridCol w="2620026">
                  <a:extLst>
                    <a:ext uri="{9D8B030D-6E8A-4147-A177-3AD203B41FA5}">
                      <a16:colId xmlns:a16="http://schemas.microsoft.com/office/drawing/2014/main" val="3381682943"/>
                    </a:ext>
                  </a:extLst>
                </a:gridCol>
                <a:gridCol w="2620026">
                  <a:extLst>
                    <a:ext uri="{9D8B030D-6E8A-4147-A177-3AD203B41FA5}">
                      <a16:colId xmlns:a16="http://schemas.microsoft.com/office/drawing/2014/main" val="4170079283"/>
                    </a:ext>
                  </a:extLst>
                </a:gridCol>
                <a:gridCol w="2620026">
                  <a:extLst>
                    <a:ext uri="{9D8B030D-6E8A-4147-A177-3AD203B41FA5}">
                      <a16:colId xmlns:a16="http://schemas.microsoft.com/office/drawing/2014/main" val="2618775644"/>
                    </a:ext>
                  </a:extLst>
                </a:gridCol>
              </a:tblGrid>
              <a:tr h="47815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b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Название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b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Сферы применения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b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Сильные стороны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b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Слабые стороны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extLst>
                  <a:ext uri="{0D108BD9-81ED-4DB2-BD59-A6C34878D82A}">
                    <a16:rowId xmlns:a16="http://schemas.microsoft.com/office/drawing/2014/main" val="1765945265"/>
                  </a:ext>
                </a:extLst>
              </a:tr>
              <a:tr h="1793470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i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Персептрон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Прогнозирование, управление агентами, слабая возможность классификации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Способность к обучению по простому и эффективному алгоритму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Качество прогноза  и точность построенной модели зависит от числа знаний, используемых при построении модели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extLst>
                  <a:ext uri="{0D108BD9-81ED-4DB2-BD59-A6C34878D82A}">
                    <a16:rowId xmlns:a16="http://schemas.microsoft.com/office/drawing/2014/main" val="3214183087"/>
                  </a:ext>
                </a:extLst>
              </a:tr>
              <a:tr h="717388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i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Нейронная сеть </a:t>
                      </a:r>
                      <a:r>
                        <a:rPr lang="en-US" sz="1600" i="1" dirty="0" err="1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Джордана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«То же что и в Персептроне»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Нейроны имеют обратную связь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–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extLst>
                  <a:ext uri="{0D108BD9-81ED-4DB2-BD59-A6C34878D82A}">
                    <a16:rowId xmlns:a16="http://schemas.microsoft.com/office/drawing/2014/main" val="220302743"/>
                  </a:ext>
                </a:extLst>
              </a:tr>
              <a:tr h="478154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i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Нейронная сеть </a:t>
                      </a:r>
                      <a:r>
                        <a:rPr lang="en-US" sz="1600" i="1" dirty="0" err="1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Коско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Выявление ассоциаций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Адаптивность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Малый объём памяти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extLst>
                  <a:ext uri="{0D108BD9-81ED-4DB2-BD59-A6C34878D82A}">
                    <a16:rowId xmlns:a16="http://schemas.microsoft.com/office/drawing/2014/main" val="2609111787"/>
                  </a:ext>
                </a:extLst>
              </a:tr>
              <a:tr h="1076082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Bef>
                          <a:spcPts val="400"/>
                        </a:spcBef>
                        <a:spcAft>
                          <a:spcPts val="200"/>
                        </a:spcAft>
                      </a:pPr>
                      <a:r>
                        <a:rPr lang="ru-RU" sz="1600" i="1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Машина Гельмгольца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 anchor="ctr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представлений, мимикрия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Анатомический, анализируемый с теорией информации 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HSE Sans" panose="02000306020200020003" pitchFamily="50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–</a:t>
                      </a:r>
                      <a:endParaRPr lang="ru-RU" sz="1700" dirty="0">
                        <a:effectLst/>
                        <a:latin typeface="HSE Sans" panose="02000306020200020003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426" marR="88426" marT="0" marB="0"/>
                </a:tc>
                <a:extLst>
                  <a:ext uri="{0D108BD9-81ED-4DB2-BD59-A6C34878D82A}">
                    <a16:rowId xmlns:a16="http://schemas.microsoft.com/office/drawing/2014/main" val="3642467873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803848" y="1299835"/>
            <a:ext cx="43436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1400" i="1" dirty="0" smtClean="0">
                <a:latin typeface="HSE Sans" panose="02000000000000000000" pitchFamily="2" charset="0"/>
              </a:rPr>
              <a:t>Таблица 2 – Выбранные нейронные сети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8" name="Рисунок 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1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Обзор аналогов</a:t>
            </a:r>
            <a:endParaRPr lang="ru-RU" sz="1200" dirty="0"/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87F297E4-9695-684A-A8A3-54FEC94600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845" y="1315362"/>
            <a:ext cx="11262609" cy="5055458"/>
          </a:xfrm>
          <a:ln>
            <a:solidFill>
              <a:schemeClr val="tx1"/>
            </a:solidFill>
          </a:ln>
        </p:spPr>
        <p:txBody>
          <a:bodyPr/>
          <a:lstStyle/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Год выпуска </a:t>
            </a:r>
            <a:r>
              <a:rPr lang="ru-RU" sz="1600" dirty="0" smtClean="0"/>
              <a:t>фильма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Бюджет </a:t>
            </a:r>
            <a:r>
              <a:rPr lang="ru-RU" sz="1600" dirty="0" smtClean="0"/>
              <a:t>фильма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Страна </a:t>
            </a:r>
            <a:r>
              <a:rPr lang="ru-RU" sz="1600" dirty="0" smtClean="0"/>
              <a:t>производитель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Доминирующий жанр </a:t>
            </a:r>
            <a:r>
              <a:rPr lang="ru-RU" sz="1600" dirty="0" smtClean="0"/>
              <a:t>фильма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Длительность </a:t>
            </a:r>
            <a:r>
              <a:rPr lang="ru-RU" sz="1600" dirty="0" smtClean="0"/>
              <a:t>фильма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Возрастное </a:t>
            </a:r>
            <a:r>
              <a:rPr lang="ru-RU" sz="1600" dirty="0" smtClean="0"/>
              <a:t>ограничение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Произведение, ставшее основой </a:t>
            </a:r>
            <a:r>
              <a:rPr lang="ru-RU" sz="1600" dirty="0" smtClean="0"/>
              <a:t>сценария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франшизы </a:t>
            </a:r>
            <a:endParaRPr lang="ru-RU" sz="1600" dirty="0" smtClean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Критические обзоры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</a:t>
            </a:r>
            <a:r>
              <a:rPr lang="ru-RU" sz="1600" dirty="0" smtClean="0"/>
              <a:t>звезд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Конкуренция в период </a:t>
            </a:r>
            <a:r>
              <a:rPr lang="ru-RU" sz="1600" dirty="0" smtClean="0"/>
              <a:t>релиза</a:t>
            </a:r>
            <a:endParaRPr lang="ru-RU" sz="1600" dirty="0"/>
          </a:p>
          <a:p>
            <a:pPr marL="90488"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Качество </a:t>
            </a:r>
            <a:r>
              <a:rPr lang="ru-RU" sz="1600" dirty="0" smtClean="0"/>
              <a:t>съемки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Количество премьерных показов;</a:t>
            </a:r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Количество наград у съемочной </a:t>
            </a:r>
            <a:r>
              <a:rPr lang="ru-RU" sz="1600" dirty="0" smtClean="0"/>
              <a:t>группы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</a:t>
            </a:r>
            <a:r>
              <a:rPr lang="ru-RU" sz="1600" dirty="0" smtClean="0"/>
              <a:t>актеров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Возраст режиссера на момент создания </a:t>
            </a:r>
            <a:r>
              <a:rPr lang="ru-RU" sz="1600" dirty="0" smtClean="0"/>
              <a:t>фильма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режиссера </a:t>
            </a:r>
            <a:endParaRPr lang="ru-RU" sz="1600" dirty="0" smtClean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Количество </a:t>
            </a:r>
            <a:r>
              <a:rPr lang="ru-RU" sz="1600" dirty="0"/>
              <a:t>внушительных наград у режиссера </a:t>
            </a:r>
            <a:endParaRPr lang="ru-RU" sz="1600" dirty="0" smtClean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Количество </a:t>
            </a:r>
            <a:r>
              <a:rPr lang="ru-RU" sz="1600" dirty="0"/>
              <a:t>внушительных наград у </a:t>
            </a:r>
            <a:r>
              <a:rPr lang="ru-RU" sz="1600" dirty="0" smtClean="0"/>
              <a:t>актеров</a:t>
            </a:r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Сезон выхода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Пол </a:t>
            </a:r>
            <a:r>
              <a:rPr lang="ru-RU" sz="1600" dirty="0" smtClean="0"/>
              <a:t>режиссера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вымышленных </a:t>
            </a:r>
            <a:r>
              <a:rPr lang="ru-RU" sz="1600" dirty="0" smtClean="0"/>
              <a:t>персонажей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в фильме </a:t>
            </a:r>
            <a:r>
              <a:rPr lang="ru-RU" sz="1600" dirty="0" smtClean="0"/>
              <a:t>злодея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главного героя, заметно превосходящего в силе </a:t>
            </a:r>
            <a:r>
              <a:rPr lang="ru-RU" sz="1600" dirty="0" smtClean="0"/>
              <a:t>стальных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Наличие </a:t>
            </a:r>
            <a:r>
              <a:rPr lang="ru-RU" sz="1600" dirty="0" smtClean="0"/>
              <a:t>спецэффектов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с сайта «</a:t>
            </a:r>
            <a:r>
              <a:rPr lang="en-US" sz="1600" dirty="0"/>
              <a:t>IMDb</a:t>
            </a:r>
            <a:r>
              <a:rPr lang="ru-RU" sz="1600" dirty="0" smtClean="0"/>
              <a:t>»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Количество положительных оценок с </a:t>
            </a:r>
            <a:r>
              <a:rPr lang="ru-RU" sz="1600" dirty="0" smtClean="0"/>
              <a:t>сайта </a:t>
            </a:r>
            <a:r>
              <a:rPr lang="ru-RU" sz="1600" dirty="0"/>
              <a:t>«</a:t>
            </a:r>
            <a:r>
              <a:rPr lang="en-US" sz="1600" dirty="0"/>
              <a:t>IMDb</a:t>
            </a:r>
            <a:r>
              <a:rPr lang="ru-RU" sz="1600" dirty="0" smtClean="0"/>
              <a:t>»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пользователей с сайта «</a:t>
            </a:r>
            <a:r>
              <a:rPr lang="en-US" sz="1600" dirty="0" err="1"/>
              <a:t>Metascore</a:t>
            </a:r>
            <a:r>
              <a:rPr lang="ru-RU" sz="1600" dirty="0" smtClean="0"/>
              <a:t>»</a:t>
            </a:r>
            <a:endParaRPr lang="ru-RU" sz="1600" dirty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с сайта</a:t>
            </a:r>
            <a:r>
              <a:rPr lang="en-US" sz="1600" dirty="0"/>
              <a:t> «Rotten Tomatoes</a:t>
            </a:r>
            <a:r>
              <a:rPr lang="en-US" sz="1600" dirty="0" smtClean="0"/>
              <a:t>»</a:t>
            </a:r>
            <a:endParaRPr lang="ru-RU" sz="1600" dirty="0" smtClean="0"/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Рейтинг </a:t>
            </a:r>
            <a:r>
              <a:rPr lang="ru-RU" sz="1600" dirty="0"/>
              <a:t>критиков с сайта «</a:t>
            </a:r>
            <a:r>
              <a:rPr lang="en-US" sz="1600" dirty="0"/>
              <a:t>Rotten Tomatoes</a:t>
            </a:r>
            <a:r>
              <a:rPr lang="ru-RU" sz="1600" dirty="0" smtClean="0"/>
              <a:t>» </a:t>
            </a:r>
          </a:p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ru-RU" sz="1600" dirty="0" smtClean="0"/>
              <a:t>Оценка </a:t>
            </a:r>
            <a:r>
              <a:rPr lang="ru-RU" sz="1600" dirty="0"/>
              <a:t>обзоров пользователей с сайта «</a:t>
            </a:r>
            <a:r>
              <a:rPr lang="en-US" sz="1600" dirty="0"/>
              <a:t>Rotten Tomatoes</a:t>
            </a:r>
            <a:r>
              <a:rPr lang="ru-RU" sz="1600" dirty="0" smtClean="0"/>
              <a:t>»</a:t>
            </a:r>
            <a:endParaRPr lang="ru-RU" sz="16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sz="1600" dirty="0"/>
              <a:t>Рейтинг пользователей с сайта «</a:t>
            </a:r>
            <a:r>
              <a:rPr lang="en-US" sz="1600" dirty="0"/>
              <a:t>Rotten Tomatoes</a:t>
            </a:r>
            <a:r>
              <a:rPr lang="ru-RU" sz="1600" dirty="0" smtClean="0"/>
              <a:t>».</a:t>
            </a:r>
            <a:endParaRPr lang="ru-RU" sz="1600" dirty="0"/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7" name="Рисунок 6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2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3EB29DC1-D5D4-FB41-9E2D-AA4750D0C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4600" y="540904"/>
            <a:ext cx="1800914" cy="415925"/>
          </a:xfrm>
        </p:spPr>
        <p:txBody>
          <a:bodyPr/>
          <a:lstStyle/>
          <a:p>
            <a:r>
              <a:rPr lang="ru-RU" sz="1200" dirty="0" smtClean="0"/>
              <a:t>Программная инженерия</a:t>
            </a:r>
          </a:p>
          <a:p>
            <a:r>
              <a:rPr lang="ru-RU" sz="1200" dirty="0" smtClean="0"/>
              <a:t>Пермь, 2022</a:t>
            </a:r>
            <a:endParaRPr lang="ru-RU" sz="1200" dirty="0"/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B5B6DD1A-BEFA-D842-9B7A-78D7BD1A52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3800" y="540903"/>
            <a:ext cx="3822700" cy="408109"/>
          </a:xfrm>
        </p:spPr>
        <p:txBody>
          <a:bodyPr/>
          <a:lstStyle/>
          <a:p>
            <a:r>
              <a:rPr lang="ru-RU" sz="1200" dirty="0" smtClean="0"/>
              <a:t>Разработка MVP системы машинного обучения для прогнозирования рентабельности кинобизнеса</a:t>
            </a:r>
            <a:endParaRPr lang="ru-RU" sz="1200" dirty="0"/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76188" y="540904"/>
            <a:ext cx="2070100" cy="408109"/>
          </a:xfrm>
        </p:spPr>
        <p:txBody>
          <a:bodyPr/>
          <a:lstStyle/>
          <a:p>
            <a:r>
              <a:rPr lang="ru-RU" sz="1200" dirty="0" smtClean="0"/>
              <a:t>Обзор аналогов</a:t>
            </a:r>
            <a:endParaRPr lang="ru-RU" sz="1200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894507"/>
              </p:ext>
            </p:extLst>
          </p:nvPr>
        </p:nvGraphicFramePr>
        <p:xfrm>
          <a:off x="194868" y="1239377"/>
          <a:ext cx="11752292" cy="541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258">
                  <a:extLst>
                    <a:ext uri="{9D8B030D-6E8A-4147-A177-3AD203B41FA5}">
                      <a16:colId xmlns:a16="http://schemas.microsoft.com/office/drawing/2014/main" val="416074482"/>
                    </a:ext>
                  </a:extLst>
                </a:gridCol>
                <a:gridCol w="4822230">
                  <a:extLst>
                    <a:ext uri="{9D8B030D-6E8A-4147-A177-3AD203B41FA5}">
                      <a16:colId xmlns:a16="http://schemas.microsoft.com/office/drawing/2014/main" val="3444101929"/>
                    </a:ext>
                  </a:extLst>
                </a:gridCol>
                <a:gridCol w="5337813">
                  <a:extLst>
                    <a:ext uri="{9D8B030D-6E8A-4147-A177-3AD203B41FA5}">
                      <a16:colId xmlns:a16="http://schemas.microsoft.com/office/drawing/2014/main" val="1372749059"/>
                    </a:ext>
                  </a:extLst>
                </a:gridCol>
                <a:gridCol w="1106991">
                  <a:extLst>
                    <a:ext uri="{9D8B030D-6E8A-4147-A177-3AD203B41FA5}">
                      <a16:colId xmlns:a16="http://schemas.microsoft.com/office/drawing/2014/main" val="159249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Параметр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Изначальные значения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Кодировка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095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Бюджет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100000 – 100000000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– 1000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428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X2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Продолжительность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 мин – 5 ч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 – 300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1745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Жанр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Боевик; Приключение; Драма; Комедия; Криминальный; Мистика; Ужасы; Вестерн; Исторический; Биография; Анимация; Фантастика; Триллер; Мюзикл; Нуар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– 14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369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Возрастное ограничение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0+; 6+; 12+; 16+; 18+; G; PG; PG-13; R; NC-17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– 5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7482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Франшиза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Да; Нет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0/1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1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Сезон выхода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Зима; Весна; Лето; Осень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– 4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9201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Период высокой посещаемости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Да; Нет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0/1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7635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Рейтинг режиссера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 – 10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 – 10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8008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Наличие у режиссера престижных наград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Да; Нет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0/1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6260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Наличие у сценаристов престижных наград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Да; Нет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0/1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316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X1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Наличие у 3-х актеров на главных ролях престижных наград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Да; Нет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0/1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7074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X1</a:t>
                      </a:r>
                      <a:r>
                        <a:rPr lang="ru-RU" sz="14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Суммарное количество «оскаров» у съемочной группы</a:t>
                      </a:r>
                      <a:endParaRPr lang="ru-R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 – 20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 – 20</a:t>
                      </a:r>
                      <a:endParaRPr lang="ru-R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642251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4868" y="992058"/>
            <a:ext cx="43436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1400" i="1" dirty="0" smtClean="0">
                <a:latin typeface="HSE Sans" panose="02000000000000000000" pitchFamily="2" charset="0"/>
              </a:rPr>
              <a:t>Таблица 3 – Набор входных параметров</a:t>
            </a:r>
            <a:endParaRPr lang="ru-RU" sz="1400" i="1" dirty="0">
              <a:latin typeface="HSE Sans" panose="02000000000000000000" pitchFamily="2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8968744-3B75-9B47-92FD-77E1E725F232}"/>
              </a:ext>
            </a:extLst>
          </p:cNvPr>
          <p:cNvSpPr txBox="1">
            <a:spLocks/>
          </p:cNvSpPr>
          <p:nvPr/>
        </p:nvSpPr>
        <p:spPr>
          <a:xfrm>
            <a:off x="10565505" y="540902"/>
            <a:ext cx="602167" cy="4081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/</a:t>
            </a:r>
            <a:r>
              <a:rPr lang="ru-RU" sz="2000" dirty="0" smtClean="0"/>
              <a:t>26</a:t>
            </a:r>
            <a:endParaRPr lang="ru-RU" sz="2000" dirty="0"/>
          </a:p>
        </p:txBody>
      </p:sp>
      <p:pic>
        <p:nvPicPr>
          <p:cNvPr id="9" name="Рисунок 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510" y="430489"/>
            <a:ext cx="506090" cy="5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5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000" dirty="0">
            <a:latin typeface="HSE Sans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2A9C74E6E830D74E9B0FDDB4017A5417" ma:contentTypeVersion="13" ma:contentTypeDescription="Создание документа." ma:contentTypeScope="" ma:versionID="d4e423622451d608a8a05f4da7a1e1a2">
  <xsd:schema xmlns:xsd="http://www.w3.org/2001/XMLSchema" xmlns:xs="http://www.w3.org/2001/XMLSchema" xmlns:p="http://schemas.microsoft.com/office/2006/metadata/properties" xmlns:ns2="9875bd71-cde8-496c-a136-433f55d5e6d0" xmlns:ns3="e96afe77-3acb-4328-97fc-408e1bde3ecd" targetNamespace="http://schemas.microsoft.com/office/2006/metadata/properties" ma:root="true" ma:fieldsID="4831203c63c08b9f52ea6d3ee0d7a96e" ns2:_="" ns3:_="">
    <xsd:import namespace="9875bd71-cde8-496c-a136-433f55d5e6d0"/>
    <xsd:import namespace="e96afe77-3acb-4328-97fc-408e1bde3e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5bd71-cde8-496c-a136-433f55d5e6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6afe77-3acb-4328-97fc-408e1bde3ec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3DAF31-D8A6-49A0-9A5D-8B2EA5B1C511}">
  <ds:schemaRefs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9875bd71-cde8-496c-a136-433f55d5e6d0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e96afe77-3acb-4328-97fc-408e1bde3ecd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34386AA-1848-4C75-B336-1053927CB0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4651DD-DCCC-4759-B2F6-7F520BDCC2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75bd71-cde8-496c-a136-433f55d5e6d0"/>
    <ds:schemaRef ds:uri="e96afe77-3acb-4328-97fc-408e1bde3e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2315</Words>
  <Application>Microsoft Office PowerPoint</Application>
  <PresentationFormat>Широкоэкранный</PresentationFormat>
  <Paragraphs>438</Paragraphs>
  <Slides>28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4" baseType="lpstr">
      <vt:lpstr>Arial</vt:lpstr>
      <vt:lpstr>Times New Roman</vt:lpstr>
      <vt:lpstr>HSE Sans</vt:lpstr>
      <vt:lpstr>Calibri Light</vt:lpstr>
      <vt:lpstr>Calibri</vt:lpstr>
      <vt:lpstr>Office Theme</vt:lpstr>
      <vt:lpstr>Разработка MVP системы машинного обучения для прогнозирования рентабельности кинобизнеса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Кутьков Юрий Юрьевич</dc:creator>
  <cp:lastModifiedBy>Елизар Чепоков</cp:lastModifiedBy>
  <cp:revision>77</cp:revision>
  <cp:lastPrinted>2021-11-11T13:08:42Z</cp:lastPrinted>
  <dcterms:created xsi:type="dcterms:W3CDTF">2021-11-11T08:52:47Z</dcterms:created>
  <dcterms:modified xsi:type="dcterms:W3CDTF">2022-06-16T18:33:59Z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0x0101002A9C74E6E830D74E9B0FDDB4017A5417</vt:lpwstr>
  </property>
</Properties>
</file>